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94" r:id="rId3"/>
    <p:sldId id="313" r:id="rId4"/>
    <p:sldId id="314" r:id="rId5"/>
    <p:sldId id="315" r:id="rId6"/>
    <p:sldId id="316" r:id="rId7"/>
    <p:sldId id="317" r:id="rId8"/>
    <p:sldId id="257" r:id="rId9"/>
    <p:sldId id="307" r:id="rId10"/>
    <p:sldId id="258" r:id="rId11"/>
    <p:sldId id="306" r:id="rId12"/>
    <p:sldId id="260" r:id="rId13"/>
    <p:sldId id="271" r:id="rId14"/>
    <p:sldId id="296" r:id="rId15"/>
    <p:sldId id="297" r:id="rId16"/>
    <p:sldId id="298" r:id="rId17"/>
    <p:sldId id="299" r:id="rId18"/>
    <p:sldId id="300" r:id="rId19"/>
    <p:sldId id="276" r:id="rId20"/>
    <p:sldId id="308" r:id="rId21"/>
    <p:sldId id="280" r:id="rId22"/>
    <p:sldId id="281" r:id="rId23"/>
    <p:sldId id="312" r:id="rId24"/>
    <p:sldId id="279" r:id="rId25"/>
    <p:sldId id="282" r:id="rId26"/>
    <p:sldId id="303" r:id="rId27"/>
    <p:sldId id="283" r:id="rId28"/>
    <p:sldId id="309" r:id="rId29"/>
    <p:sldId id="286" r:id="rId30"/>
    <p:sldId id="287" r:id="rId31"/>
    <p:sldId id="301" r:id="rId32"/>
    <p:sldId id="261" r:id="rId33"/>
    <p:sldId id="277" r:id="rId34"/>
    <p:sldId id="262" r:id="rId35"/>
    <p:sldId id="268" r:id="rId36"/>
    <p:sldId id="267" r:id="rId37"/>
    <p:sldId id="311" r:id="rId38"/>
    <p:sldId id="289" r:id="rId39"/>
    <p:sldId id="290" r:id="rId40"/>
    <p:sldId id="302" r:id="rId41"/>
    <p:sldId id="292" r:id="rId42"/>
    <p:sldId id="293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BAAB"/>
    <a:srgbClr val="E7E6E6"/>
    <a:srgbClr val="001698"/>
    <a:srgbClr val="E3E3E4"/>
    <a:srgbClr val="A5603A"/>
    <a:srgbClr val="9C5014"/>
    <a:srgbClr val="9E5D39"/>
    <a:srgbClr val="C98063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3"/>
    <p:restoredTop sz="73300"/>
  </p:normalViewPr>
  <p:slideViewPr>
    <p:cSldViewPr snapToGrid="0" snapToObjects="1">
      <p:cViewPr>
        <p:scale>
          <a:sx n="77" d="100"/>
          <a:sy n="77" d="100"/>
        </p:scale>
        <p:origin x="1072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6" d="100"/>
          <a:sy n="96" d="100"/>
        </p:scale>
        <p:origin x="160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uto:Desktop:ProgramSize_GrowthMarch201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uto:Desktop:Moscow%20Lab%20Stuff:ASUAnnual%20Gross%20Revenu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allisonwebster%201\Downloads\KMB%20Mar%2021%20Growth%20Patterns_New%20students-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allisonwebster%201\Downloads\KMB%20Mar%2021%20Growth%20Patterns_New%20students-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2.xlsx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Worksheet4.xlsx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Worksheet5.xlsx"/></Relationships>
</file>

<file path=ppt/charts/_rels/chart9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Undergraduate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 11</c:v>
                </c:pt>
                <c:pt idx="1">
                  <c:v>FY 16</c:v>
                </c:pt>
                <c:pt idx="2">
                  <c:v>FY 17</c:v>
                </c:pt>
                <c:pt idx="3">
                  <c:v>FY18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 formatCode="General">
                  <c:v>587.0</c:v>
                </c:pt>
                <c:pt idx="1">
                  <c:v>22967.0</c:v>
                </c:pt>
                <c:pt idx="2">
                  <c:v>28696.0</c:v>
                </c:pt>
                <c:pt idx="3">
                  <c:v>35136.0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Graduate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 11</c:v>
                </c:pt>
                <c:pt idx="1">
                  <c:v>FY 16</c:v>
                </c:pt>
                <c:pt idx="2">
                  <c:v>FY 17</c:v>
                </c:pt>
                <c:pt idx="3">
                  <c:v>FY18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 formatCode="General">
                  <c:v>1524.0</c:v>
                </c:pt>
                <c:pt idx="1">
                  <c:v>7981.0</c:v>
                </c:pt>
                <c:pt idx="2">
                  <c:v>9763.0</c:v>
                </c:pt>
                <c:pt idx="3">
                  <c:v>11661.0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100"/>
        <c:axId val="25123696"/>
        <c:axId val="31138240"/>
      </c:barChart>
      <c:catAx>
        <c:axId val="2512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138240"/>
        <c:crosses val="autoZero"/>
        <c:auto val="1"/>
        <c:lblAlgn val="ctr"/>
        <c:lblOffset val="100"/>
        <c:noMultiLvlLbl val="0"/>
      </c:catAx>
      <c:valAx>
        <c:axId val="31138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123696"/>
        <c:crosses val="autoZero"/>
        <c:crossBetween val="between"/>
        <c:majorUnit val="10000.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6563699246401"/>
          <c:y val="0.912830590994994"/>
          <c:w val="0.526329516871471"/>
          <c:h val="0.06647405319765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'Prog Growth'!$A$30</c:f>
              <c:strCache>
                <c:ptCount val="1"/>
                <c:pt idx="0">
                  <c:v>Graduates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'Prog Growth'!$B$29:$E$29</c:f>
              <c:strCache>
                <c:ptCount val="4"/>
                <c:pt idx="0">
                  <c:v>Spring 2010</c:v>
                </c:pt>
                <c:pt idx="1">
                  <c:v>Spring 2011</c:v>
                </c:pt>
                <c:pt idx="2">
                  <c:v>Spring 2012</c:v>
                </c:pt>
                <c:pt idx="3">
                  <c:v>Spring  2013</c:v>
                </c:pt>
              </c:strCache>
            </c:strRef>
          </c:cat>
          <c:val>
            <c:numRef>
              <c:f>'Prog Growth'!$B$30:$E$30</c:f>
              <c:numCache>
                <c:formatCode>General</c:formatCode>
                <c:ptCount val="4"/>
                <c:pt idx="0">
                  <c:v>184.0</c:v>
                </c:pt>
                <c:pt idx="1">
                  <c:v>315.0</c:v>
                </c:pt>
                <c:pt idx="2">
                  <c:v>747.0</c:v>
                </c:pt>
                <c:pt idx="3">
                  <c:v>1718.0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75-43F5-8A43-7A0F8F5400FE}"/>
            </c:ext>
          </c:extLst>
        </c:ser>
        <c:ser>
          <c:idx val="1"/>
          <c:order val="1"/>
          <c:tx>
            <c:strRef>
              <c:f>'Prog Growth'!$A$31</c:f>
              <c:strCache>
                <c:ptCount val="1"/>
                <c:pt idx="0">
                  <c:v>Undergraduates</c:v>
                </c:pt>
              </c:strCache>
            </c:strRef>
          </c:tx>
          <c:spPr>
            <a:solidFill>
              <a:schemeClr val="accent3"/>
            </a:solidFill>
          </c:spPr>
          <c:cat>
            <c:strRef>
              <c:f>'Prog Growth'!$B$29:$E$29</c:f>
              <c:strCache>
                <c:ptCount val="4"/>
                <c:pt idx="0">
                  <c:v>Spring 2010</c:v>
                </c:pt>
                <c:pt idx="1">
                  <c:v>Spring 2011</c:v>
                </c:pt>
                <c:pt idx="2">
                  <c:v>Spring 2012</c:v>
                </c:pt>
                <c:pt idx="3">
                  <c:v>Spring  2013</c:v>
                </c:pt>
              </c:strCache>
            </c:strRef>
          </c:cat>
          <c:val>
            <c:numRef>
              <c:f>'Prog Growth'!$B$31:$E$31</c:f>
              <c:numCache>
                <c:formatCode>General</c:formatCode>
                <c:ptCount val="4"/>
                <c:pt idx="0">
                  <c:v>1039.0</c:v>
                </c:pt>
                <c:pt idx="1">
                  <c:v>2029.0</c:v>
                </c:pt>
                <c:pt idx="2">
                  <c:v>3600.0</c:v>
                </c:pt>
                <c:pt idx="3">
                  <c:v>5398.0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75-43F5-8A43-7A0F8F5400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07077216"/>
        <c:axId val="209328160"/>
      </c:areaChart>
      <c:catAx>
        <c:axId val="607077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>
                <a:lumMod val="20000"/>
                <a:lumOff val="80000"/>
              </a:schemeClr>
            </a:solidFill>
          </a:ln>
        </c:spPr>
        <c:txPr>
          <a:bodyPr/>
          <a:lstStyle/>
          <a:p>
            <a:pPr>
              <a:defRPr sz="1050">
                <a:solidFill>
                  <a:schemeClr val="tx2"/>
                </a:solidFill>
              </a:defRPr>
            </a:pPr>
            <a:endParaRPr lang="en-US"/>
          </a:p>
        </c:txPr>
        <c:crossAx val="209328160"/>
        <c:crosses val="autoZero"/>
        <c:auto val="1"/>
        <c:lblAlgn val="ctr"/>
        <c:lblOffset val="100"/>
        <c:noMultiLvlLbl val="0"/>
      </c:catAx>
      <c:valAx>
        <c:axId val="209328160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20000"/>
                  <a:lumOff val="80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100">
                <a:solidFill>
                  <a:schemeClr val="tx2"/>
                </a:solidFill>
              </a:defRPr>
            </a:pPr>
            <a:endParaRPr lang="en-US"/>
          </a:p>
        </c:txPr>
        <c:crossAx val="60707721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67252476274937"/>
          <c:y val="0.362186532955199"/>
          <c:w val="0.321657619983846"/>
          <c:h val="0.255985662927229"/>
        </c:manualLayout>
      </c:layout>
      <c:overlay val="0"/>
      <c:txPr>
        <a:bodyPr/>
        <a:lstStyle/>
        <a:p>
          <a:pPr>
            <a:defRPr sz="1400">
              <a:solidFill>
                <a:schemeClr val="tx2"/>
              </a:solidFill>
            </a:defRPr>
          </a:pPr>
          <a:endParaRPr lang="en-US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cat>
            <c:strRef>
              <c:f>Sheet1!$A$1:$D$1</c:f>
              <c:strCache>
                <c:ptCount val="4"/>
                <c:pt idx="0">
                  <c:v>FY11</c:v>
                </c:pt>
                <c:pt idx="1">
                  <c:v>FY16</c:v>
                </c:pt>
                <c:pt idx="2">
                  <c:v>FY17</c:v>
                </c:pt>
                <c:pt idx="3">
                  <c:v>FY18</c:v>
                </c:pt>
              </c:strCache>
            </c:strRef>
          </c:cat>
          <c:val>
            <c:numRef>
              <c:f>Sheet1!$A$2:$D$2</c:f>
              <c:numCache>
                <c:formatCode>_-"$"* #,##0_-;\-"$"* #,##0_-;_-"$"* "-"??_-;_-@_-</c:formatCode>
                <c:ptCount val="4"/>
                <c:pt idx="0">
                  <c:v>1.259232E7</c:v>
                </c:pt>
                <c:pt idx="1">
                  <c:v>1.0398528E8</c:v>
                </c:pt>
                <c:pt idx="2">
                  <c:v>1.2922224E8</c:v>
                </c:pt>
                <c:pt idx="3">
                  <c:v>1.5723792E8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840016"/>
        <c:axId val="475025728"/>
      </c:barChart>
      <c:catAx>
        <c:axId val="66840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noFill/>
          </a:ln>
        </c:spPr>
        <c:crossAx val="475025728"/>
        <c:crosses val="autoZero"/>
        <c:auto val="1"/>
        <c:lblAlgn val="ctr"/>
        <c:lblOffset val="100"/>
        <c:noMultiLvlLbl val="0"/>
      </c:catAx>
      <c:valAx>
        <c:axId val="475025728"/>
        <c:scaling>
          <c:orientation val="minMax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&quot;$&quot;#,##0" sourceLinked="0"/>
        <c:majorTickMark val="out"/>
        <c:minorTickMark val="none"/>
        <c:tickLblPos val="nextTo"/>
        <c:spPr>
          <a:ln>
            <a:noFill/>
          </a:ln>
        </c:spPr>
        <c:crossAx val="66840016"/>
        <c:crosses val="autoZero"/>
        <c:crossBetween val="between"/>
        <c:majorUnit val="6.0E7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30922284821231"/>
          <c:y val="0.0967819484286972"/>
          <c:w val="0.665689649222137"/>
          <c:h val="0.746251022655683"/>
        </c:manualLayout>
      </c:layout>
      <c:lineChart>
        <c:grouping val="standard"/>
        <c:varyColors val="0"/>
        <c:ser>
          <c:idx val="3"/>
          <c:order val="0"/>
          <c:tx>
            <c:strRef>
              <c:f>'New UGRD_NO Summer'!$B$24</c:f>
              <c:strCache>
                <c:ptCount val="1"/>
                <c:pt idx="0">
                  <c:v>Criminal Justice BS</c:v>
                </c:pt>
              </c:strCache>
            </c:strRef>
          </c:tx>
          <c:spPr>
            <a:ln w="25400">
              <a:solidFill>
                <a:schemeClr val="accent2">
                  <a:alpha val="30000"/>
                </a:schemeClr>
              </a:solidFill>
            </a:ln>
          </c:spPr>
          <c:marker>
            <c:symbol val="none"/>
          </c:marker>
          <c:val>
            <c:numRef>
              <c:f>'New UGRD_NO Summer'!$J$24:$O$24</c:f>
              <c:numCache>
                <c:formatCode>General</c:formatCode>
                <c:ptCount val="6"/>
                <c:pt idx="0">
                  <c:v>58.0</c:v>
                </c:pt>
                <c:pt idx="1">
                  <c:v>80.0</c:v>
                </c:pt>
                <c:pt idx="2">
                  <c:v>218.0</c:v>
                </c:pt>
                <c:pt idx="3">
                  <c:v>110.0</c:v>
                </c:pt>
                <c:pt idx="4">
                  <c:v>140.0</c:v>
                </c:pt>
                <c:pt idx="5">
                  <c:v>133.0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19A-4F9A-96FC-82615849AF4F}"/>
            </c:ext>
          </c:extLst>
        </c:ser>
        <c:ser>
          <c:idx val="4"/>
          <c:order val="1"/>
          <c:tx>
            <c:strRef>
              <c:f>'New UGRD_NO Summer'!$B$25</c:f>
              <c:strCache>
                <c:ptCount val="1"/>
                <c:pt idx="0">
                  <c:v>Psychology BA</c:v>
                </c:pt>
              </c:strCache>
            </c:strRef>
          </c:tx>
          <c:spPr>
            <a:ln w="22225">
              <a:solidFill>
                <a:schemeClr val="accent3">
                  <a:alpha val="30000"/>
                </a:schemeClr>
              </a:solidFill>
            </a:ln>
          </c:spPr>
          <c:marker>
            <c:symbol val="none"/>
          </c:marker>
          <c:val>
            <c:numRef>
              <c:f>'New UGRD_NO Summer'!$J$25:$O$25</c:f>
              <c:numCache>
                <c:formatCode>General</c:formatCode>
                <c:ptCount val="6"/>
                <c:pt idx="0">
                  <c:v>69.0</c:v>
                </c:pt>
                <c:pt idx="1">
                  <c:v>109.0</c:v>
                </c:pt>
                <c:pt idx="2">
                  <c:v>276.0</c:v>
                </c:pt>
                <c:pt idx="3">
                  <c:v>169.0</c:v>
                </c:pt>
                <c:pt idx="4">
                  <c:v>249.0</c:v>
                </c:pt>
                <c:pt idx="5">
                  <c:v>189.0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19A-4F9A-96FC-82615849AF4F}"/>
            </c:ext>
          </c:extLst>
        </c:ser>
        <c:ser>
          <c:idx val="5"/>
          <c:order val="2"/>
          <c:tx>
            <c:strRef>
              <c:f>'New UGRD_NO Summer'!$B$26</c:f>
              <c:strCache>
                <c:ptCount val="1"/>
                <c:pt idx="0">
                  <c:v>Sociology BS</c:v>
                </c:pt>
              </c:strCache>
            </c:strRef>
          </c:tx>
          <c:spPr>
            <a:ln w="25400">
              <a:solidFill>
                <a:schemeClr val="accent4">
                  <a:alpha val="30000"/>
                </a:schemeClr>
              </a:solidFill>
            </a:ln>
          </c:spPr>
          <c:marker>
            <c:symbol val="none"/>
          </c:marker>
          <c:val>
            <c:numRef>
              <c:f>'New UGRD_NO Summer'!$J$26:$O$26</c:f>
              <c:numCache>
                <c:formatCode>General</c:formatCode>
                <c:ptCount val="6"/>
                <c:pt idx="0">
                  <c:v>61.0</c:v>
                </c:pt>
                <c:pt idx="1">
                  <c:v>49.0</c:v>
                </c:pt>
                <c:pt idx="2">
                  <c:v>113.0</c:v>
                </c:pt>
                <c:pt idx="3">
                  <c:v>82.0</c:v>
                </c:pt>
                <c:pt idx="4">
                  <c:v>82.0</c:v>
                </c:pt>
                <c:pt idx="5">
                  <c:v>65.0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19A-4F9A-96FC-82615849AF4F}"/>
            </c:ext>
          </c:extLst>
        </c:ser>
        <c:ser>
          <c:idx val="6"/>
          <c:order val="3"/>
          <c:tx>
            <c:strRef>
              <c:f>'New UGRD_NO Summer'!$B$27</c:f>
              <c:strCache>
                <c:ptCount val="1"/>
                <c:pt idx="0">
                  <c:v>Interdisciplinary Studies BIS</c:v>
                </c:pt>
              </c:strCache>
            </c:strRef>
          </c:tx>
          <c:spPr>
            <a:ln w="25400">
              <a:solidFill>
                <a:schemeClr val="tx2">
                  <a:alpha val="30000"/>
                </a:schemeClr>
              </a:solidFill>
            </a:ln>
          </c:spPr>
          <c:marker>
            <c:symbol val="none"/>
          </c:marker>
          <c:val>
            <c:numRef>
              <c:f>'New UGRD_NO Summer'!$J$27:$O$27</c:f>
              <c:numCache>
                <c:formatCode>General</c:formatCode>
                <c:ptCount val="6"/>
                <c:pt idx="0">
                  <c:v>35.0</c:v>
                </c:pt>
                <c:pt idx="1">
                  <c:v>37.0</c:v>
                </c:pt>
                <c:pt idx="2">
                  <c:v>103.0</c:v>
                </c:pt>
                <c:pt idx="3">
                  <c:v>58.0</c:v>
                </c:pt>
                <c:pt idx="4">
                  <c:v>58.0</c:v>
                </c:pt>
                <c:pt idx="5">
                  <c:v>40.0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019A-4F9A-96FC-82615849AF4F}"/>
            </c:ext>
          </c:extLst>
        </c:ser>
        <c:ser>
          <c:idx val="7"/>
          <c:order val="4"/>
          <c:tx>
            <c:strRef>
              <c:f>'New UGRD_NO Summer'!$B$28</c:f>
              <c:strCache>
                <c:ptCount val="1"/>
                <c:pt idx="0">
                  <c:v>Organizational Studies BIS</c:v>
                </c:pt>
              </c:strCache>
            </c:strRef>
          </c:tx>
          <c:spPr>
            <a:ln w="25400">
              <a:solidFill>
                <a:schemeClr val="accent5">
                  <a:alpha val="30000"/>
                </a:schemeClr>
              </a:solidFill>
            </a:ln>
          </c:spPr>
          <c:marker>
            <c:symbol val="none"/>
          </c:marker>
          <c:val>
            <c:numRef>
              <c:f>'New UGRD_NO Summer'!$J$28:$O$28</c:f>
              <c:numCache>
                <c:formatCode>General</c:formatCode>
                <c:ptCount val="6"/>
                <c:pt idx="0">
                  <c:v>51.0</c:v>
                </c:pt>
                <c:pt idx="1">
                  <c:v>59.0</c:v>
                </c:pt>
                <c:pt idx="2">
                  <c:v>114.0</c:v>
                </c:pt>
                <c:pt idx="3">
                  <c:v>60.0</c:v>
                </c:pt>
                <c:pt idx="4">
                  <c:v>63.0</c:v>
                </c:pt>
                <c:pt idx="5">
                  <c:v>23.0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019A-4F9A-96FC-82615849AF4F}"/>
            </c:ext>
          </c:extLst>
        </c:ser>
        <c:ser>
          <c:idx val="0"/>
          <c:order val="5"/>
          <c:tx>
            <c:strRef>
              <c:f>'New UGRD_NO Summer'!$B$29</c:f>
              <c:strCache>
                <c:ptCount val="1"/>
                <c:pt idx="0">
                  <c:v>History BA</c:v>
                </c:pt>
              </c:strCache>
            </c:strRef>
          </c:tx>
          <c:spPr>
            <a:ln w="25400">
              <a:solidFill>
                <a:schemeClr val="accent1">
                  <a:shade val="76000"/>
                  <a:alpha val="30000"/>
                </a:schemeClr>
              </a:solidFill>
            </a:ln>
          </c:spPr>
          <c:marker>
            <c:symbol val="none"/>
          </c:marker>
          <c:val>
            <c:numRef>
              <c:f>'New UGRD_NO Summer'!$J$29:$O$29</c:f>
              <c:numCache>
                <c:formatCode>General</c:formatCode>
                <c:ptCount val="6"/>
                <c:pt idx="0">
                  <c:v>8.0</c:v>
                </c:pt>
                <c:pt idx="1">
                  <c:v>49.0</c:v>
                </c:pt>
                <c:pt idx="2">
                  <c:v>145.0</c:v>
                </c:pt>
                <c:pt idx="3">
                  <c:v>84.0</c:v>
                </c:pt>
                <c:pt idx="4">
                  <c:v>100.0</c:v>
                </c:pt>
                <c:pt idx="5">
                  <c:v>70.0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019A-4F9A-96FC-82615849AF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80619392"/>
        <c:axId val="66554896"/>
      </c:lineChart>
      <c:catAx>
        <c:axId val="-2806193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>
                    <a:solidFill>
                      <a:schemeClr val="tx2"/>
                    </a:solidFill>
                  </a:defRPr>
                </a:pPr>
                <a:r>
                  <a:rPr lang="en-US" sz="1400">
                    <a:solidFill>
                      <a:schemeClr val="tx2"/>
                    </a:solidFill>
                  </a:rPr>
                  <a:t>Term</a:t>
                </a:r>
              </a:p>
            </c:rich>
          </c:tx>
          <c:layout>
            <c:manualLayout>
              <c:xMode val="edge"/>
              <c:yMode val="edge"/>
              <c:x val="0.373498300493964"/>
              <c:y val="0.94086888437648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spPr>
          <a:ln w="19050"/>
        </c:spPr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66554896"/>
        <c:crosses val="autoZero"/>
        <c:auto val="1"/>
        <c:lblAlgn val="ctr"/>
        <c:lblOffset val="100"/>
        <c:noMultiLvlLbl val="0"/>
      </c:catAx>
      <c:valAx>
        <c:axId val="66554896"/>
        <c:scaling>
          <c:orientation val="minMax"/>
        </c:scaling>
        <c:delete val="0"/>
        <c:axPos val="l"/>
        <c:majorGridlines>
          <c:spPr>
            <a:ln w="19050">
              <a:solidFill>
                <a:schemeClr val="bg2">
                  <a:lumMod val="90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>
                    <a:solidFill>
                      <a:schemeClr val="tx2"/>
                    </a:solidFill>
                  </a:defRPr>
                </a:pPr>
                <a:r>
                  <a:rPr lang="en-US" sz="1400">
                    <a:solidFill>
                      <a:schemeClr val="tx2"/>
                    </a:solidFill>
                  </a:rPr>
                  <a:t>Headcount</a:t>
                </a:r>
              </a:p>
            </c:rich>
          </c:tx>
          <c:layout>
            <c:manualLayout>
              <c:xMode val="edge"/>
              <c:yMode val="edge"/>
              <c:x val="0.0219323652988685"/>
              <c:y val="0.387455613655173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-280619392"/>
        <c:crosses val="autoZero"/>
        <c:crossBetween val="between"/>
        <c:majorUnit val="100.0"/>
      </c:valAx>
      <c:spPr>
        <a:ln>
          <a:noFill/>
        </a:ln>
      </c:spPr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tx2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>
          <a:solidFill>
            <a:schemeClr val="bg2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30922284821231"/>
          <c:y val="0.0967819484286972"/>
          <c:w val="0.665689649222137"/>
          <c:h val="0.746251022655683"/>
        </c:manualLayout>
      </c:layout>
      <c:lineChart>
        <c:grouping val="standard"/>
        <c:varyColors val="0"/>
        <c:ser>
          <c:idx val="3"/>
          <c:order val="0"/>
          <c:tx>
            <c:strRef>
              <c:f>'New UGRD_NO Summer'!$B$24</c:f>
              <c:strCache>
                <c:ptCount val="1"/>
                <c:pt idx="0">
                  <c:v>Criminal Justice BS</c:v>
                </c:pt>
              </c:strCache>
            </c:strRef>
          </c:tx>
          <c:spPr>
            <a:ln w="25400">
              <a:solidFill>
                <a:schemeClr val="accent2"/>
              </a:solidFill>
            </a:ln>
          </c:spPr>
          <c:marker>
            <c:symbol val="none"/>
          </c:marker>
          <c:val>
            <c:numRef>
              <c:f>'New UGRD_NO Summer'!$J$24:$O$24</c:f>
              <c:numCache>
                <c:formatCode>General</c:formatCode>
                <c:ptCount val="6"/>
                <c:pt idx="0">
                  <c:v>58.0</c:v>
                </c:pt>
                <c:pt idx="1">
                  <c:v>80.0</c:v>
                </c:pt>
                <c:pt idx="2">
                  <c:v>218.0</c:v>
                </c:pt>
                <c:pt idx="3">
                  <c:v>110.0</c:v>
                </c:pt>
                <c:pt idx="4">
                  <c:v>140.0</c:v>
                </c:pt>
                <c:pt idx="5">
                  <c:v>133.0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183-4747-860C-25A869689ED0}"/>
            </c:ext>
          </c:extLst>
        </c:ser>
        <c:ser>
          <c:idx val="4"/>
          <c:order val="1"/>
          <c:tx>
            <c:strRef>
              <c:f>'New UGRD_NO Summer'!$B$25</c:f>
              <c:strCache>
                <c:ptCount val="1"/>
                <c:pt idx="0">
                  <c:v>Psychology BA</c:v>
                </c:pt>
              </c:strCache>
            </c:strRef>
          </c:tx>
          <c:spPr>
            <a:ln w="22225">
              <a:solidFill>
                <a:schemeClr val="accent3"/>
              </a:solidFill>
            </a:ln>
          </c:spPr>
          <c:marker>
            <c:symbol val="none"/>
          </c:marker>
          <c:val>
            <c:numRef>
              <c:f>'New UGRD_NO Summer'!$J$25:$O$25</c:f>
              <c:numCache>
                <c:formatCode>General</c:formatCode>
                <c:ptCount val="6"/>
                <c:pt idx="0">
                  <c:v>69.0</c:v>
                </c:pt>
                <c:pt idx="1">
                  <c:v>109.0</c:v>
                </c:pt>
                <c:pt idx="2">
                  <c:v>276.0</c:v>
                </c:pt>
                <c:pt idx="3">
                  <c:v>169.0</c:v>
                </c:pt>
                <c:pt idx="4">
                  <c:v>249.0</c:v>
                </c:pt>
                <c:pt idx="5">
                  <c:v>189.0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183-4747-860C-25A869689ED0}"/>
            </c:ext>
          </c:extLst>
        </c:ser>
        <c:ser>
          <c:idx val="5"/>
          <c:order val="2"/>
          <c:tx>
            <c:strRef>
              <c:f>'New UGRD_NO Summer'!$B$26</c:f>
              <c:strCache>
                <c:ptCount val="1"/>
                <c:pt idx="0">
                  <c:v>Sociology BS</c:v>
                </c:pt>
              </c:strCache>
            </c:strRef>
          </c:tx>
          <c:spPr>
            <a:ln w="25400">
              <a:solidFill>
                <a:schemeClr val="accent4"/>
              </a:solidFill>
            </a:ln>
          </c:spPr>
          <c:marker>
            <c:symbol val="none"/>
          </c:marker>
          <c:val>
            <c:numRef>
              <c:f>'New UGRD_NO Summer'!$J$26:$O$26</c:f>
              <c:numCache>
                <c:formatCode>General</c:formatCode>
                <c:ptCount val="6"/>
                <c:pt idx="0">
                  <c:v>61.0</c:v>
                </c:pt>
                <c:pt idx="1">
                  <c:v>49.0</c:v>
                </c:pt>
                <c:pt idx="2">
                  <c:v>113.0</c:v>
                </c:pt>
                <c:pt idx="3">
                  <c:v>82.0</c:v>
                </c:pt>
                <c:pt idx="4">
                  <c:v>82.0</c:v>
                </c:pt>
                <c:pt idx="5">
                  <c:v>65.0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183-4747-860C-25A869689ED0}"/>
            </c:ext>
          </c:extLst>
        </c:ser>
        <c:ser>
          <c:idx val="6"/>
          <c:order val="3"/>
          <c:tx>
            <c:strRef>
              <c:f>'New UGRD_NO Summer'!$B$27</c:f>
              <c:strCache>
                <c:ptCount val="1"/>
                <c:pt idx="0">
                  <c:v>Interdisciplinary Studies BIS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none"/>
          </c:marker>
          <c:val>
            <c:numRef>
              <c:f>'New UGRD_NO Summer'!$J$27:$O$27</c:f>
              <c:numCache>
                <c:formatCode>General</c:formatCode>
                <c:ptCount val="6"/>
                <c:pt idx="0">
                  <c:v>35.0</c:v>
                </c:pt>
                <c:pt idx="1">
                  <c:v>37.0</c:v>
                </c:pt>
                <c:pt idx="2">
                  <c:v>103.0</c:v>
                </c:pt>
                <c:pt idx="3">
                  <c:v>58.0</c:v>
                </c:pt>
                <c:pt idx="4">
                  <c:v>58.0</c:v>
                </c:pt>
                <c:pt idx="5">
                  <c:v>40.0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183-4747-860C-25A869689ED0}"/>
            </c:ext>
          </c:extLst>
        </c:ser>
        <c:ser>
          <c:idx val="7"/>
          <c:order val="4"/>
          <c:tx>
            <c:strRef>
              <c:f>'New UGRD_NO Summer'!$B$28</c:f>
              <c:strCache>
                <c:ptCount val="1"/>
                <c:pt idx="0">
                  <c:v>Organizational Studies BIS</c:v>
                </c:pt>
              </c:strCache>
            </c:strRef>
          </c:tx>
          <c:spPr>
            <a:ln w="25400">
              <a:solidFill>
                <a:schemeClr val="accent5"/>
              </a:solidFill>
            </a:ln>
          </c:spPr>
          <c:marker>
            <c:symbol val="none"/>
          </c:marker>
          <c:val>
            <c:numRef>
              <c:f>'New UGRD_NO Summer'!$J$28:$O$28</c:f>
              <c:numCache>
                <c:formatCode>General</c:formatCode>
                <c:ptCount val="6"/>
                <c:pt idx="0">
                  <c:v>51.0</c:v>
                </c:pt>
                <c:pt idx="1">
                  <c:v>59.0</c:v>
                </c:pt>
                <c:pt idx="2">
                  <c:v>114.0</c:v>
                </c:pt>
                <c:pt idx="3">
                  <c:v>60.0</c:v>
                </c:pt>
                <c:pt idx="4">
                  <c:v>63.0</c:v>
                </c:pt>
                <c:pt idx="5">
                  <c:v>23.0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183-4747-860C-25A869689ED0}"/>
            </c:ext>
          </c:extLst>
        </c:ser>
        <c:ser>
          <c:idx val="0"/>
          <c:order val="5"/>
          <c:tx>
            <c:strRef>
              <c:f>'New UGRD_NO Summer'!$B$29</c:f>
              <c:strCache>
                <c:ptCount val="1"/>
                <c:pt idx="0">
                  <c:v>History BA</c:v>
                </c:pt>
              </c:strCache>
            </c:strRef>
          </c:tx>
          <c:spPr>
            <a:ln w="25400"/>
          </c:spPr>
          <c:marker>
            <c:symbol val="none"/>
          </c:marker>
          <c:val>
            <c:numRef>
              <c:f>'New UGRD_NO Summer'!$J$29:$O$29</c:f>
              <c:numCache>
                <c:formatCode>General</c:formatCode>
                <c:ptCount val="6"/>
                <c:pt idx="0">
                  <c:v>8.0</c:v>
                </c:pt>
                <c:pt idx="1">
                  <c:v>49.0</c:v>
                </c:pt>
                <c:pt idx="2">
                  <c:v>145.0</c:v>
                </c:pt>
                <c:pt idx="3">
                  <c:v>84.0</c:v>
                </c:pt>
                <c:pt idx="4">
                  <c:v>100.0</c:v>
                </c:pt>
                <c:pt idx="5">
                  <c:v>70.0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B183-4747-860C-25A869689E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96684288"/>
        <c:axId val="193786096"/>
      </c:lineChart>
      <c:catAx>
        <c:axId val="-2966842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Term</a:t>
                </a:r>
              </a:p>
            </c:rich>
          </c:tx>
          <c:layout>
            <c:manualLayout>
              <c:xMode val="edge"/>
              <c:yMode val="edge"/>
              <c:x val="0.373498300493964"/>
              <c:y val="0.94086888437648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spPr>
          <a:ln w="19050"/>
        </c:spPr>
        <c:crossAx val="193786096"/>
        <c:crosses val="autoZero"/>
        <c:auto val="1"/>
        <c:lblAlgn val="ctr"/>
        <c:lblOffset val="100"/>
        <c:noMultiLvlLbl val="0"/>
      </c:catAx>
      <c:valAx>
        <c:axId val="193786096"/>
        <c:scaling>
          <c:orientation val="minMax"/>
        </c:scaling>
        <c:delete val="0"/>
        <c:axPos val="l"/>
        <c:majorGridlines>
          <c:spPr>
            <a:ln w="19050">
              <a:solidFill>
                <a:schemeClr val="bg2">
                  <a:lumMod val="90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Headcount</a:t>
                </a:r>
              </a:p>
            </c:rich>
          </c:tx>
          <c:layout>
            <c:manualLayout>
              <c:xMode val="edge"/>
              <c:yMode val="edge"/>
              <c:x val="0.0219323652988685"/>
              <c:y val="0.38745561365517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-296684288"/>
        <c:crosses val="autoZero"/>
        <c:crossBetween val="between"/>
        <c:majorUnit val="100.0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tx2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1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BA-4F13-A2E1-C6405EB261AB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BA-4F13-A2E1-C6405EB261AB}"/>
              </c:ext>
            </c:extLst>
          </c:dPt>
          <c:dLbls>
            <c:dLbl>
              <c:idx val="1"/>
              <c:layout>
                <c:manualLayout>
                  <c:x val="-0.106423180868016"/>
                  <c:y val="-0.0053514487508300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0BA-4F13-A2E1-C6405EB261A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Retained</c:v>
                </c:pt>
                <c:pt idx="1">
                  <c:v>Not retained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0.94</c:v>
                </c:pt>
                <c:pt idx="1">
                  <c:v>0.06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0BA-4F13-A2E1-C6405EB261A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2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1046450408835"/>
          <c:y val="0.88569459901053"/>
          <c:w val="0.545430419224121"/>
          <c:h val="0.09552291406034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71953894122098"/>
          <c:y val="0.164542357464494"/>
          <c:w val="0.518284294345546"/>
          <c:h val="0.777426593224278"/>
        </c:manualLayout>
      </c:layout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56-4F8D-ADA4-5FF4C82AF6CC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56-4F8D-ADA4-5FF4C82AF6C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56-4F8D-ADA4-5FF4C82AF6CC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56-4F8D-ADA4-5FF4C82AF6CC}"/>
              </c:ext>
            </c:extLst>
          </c:dPt>
          <c:dPt>
            <c:idx val="4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856-4F8D-ADA4-5FF4C82AF6CC}"/>
              </c:ext>
            </c:extLst>
          </c:dPt>
          <c:dPt>
            <c:idx val="5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856-4F8D-ADA4-5FF4C82AF6CC}"/>
              </c:ext>
            </c:extLst>
          </c:dPt>
          <c:dPt>
            <c:idx val="6"/>
            <c:bubble3D val="0"/>
            <c:spPr>
              <a:solidFill>
                <a:schemeClr val="bg1"/>
              </a:solidFill>
              <a:ln w="19050">
                <a:solidFill>
                  <a:schemeClr val="bg2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856-4F8D-ADA4-5FF4C82AF6CC}"/>
              </c:ext>
            </c:extLst>
          </c:dPt>
          <c:dPt>
            <c:idx val="7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856-4F8D-ADA4-5FF4C82AF6CC}"/>
              </c:ext>
            </c:extLst>
          </c:dPt>
          <c:dPt>
            <c:idx val="8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856-4F8D-ADA4-5FF4C82AF6CC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Sheet1!$A$2:$A$10</c:f>
              <c:strCache>
                <c:ptCount val="9"/>
                <c:pt idx="0">
                  <c:v>Managing Commitments</c:v>
                </c:pt>
                <c:pt idx="1">
                  <c:v>Unknown</c:v>
                </c:pt>
                <c:pt idx="2">
                  <c:v>Effectiveness</c:v>
                </c:pt>
                <c:pt idx="3">
                  <c:v>Finances</c:v>
                </c:pt>
                <c:pt idx="4">
                  <c:v>Other</c:v>
                </c:pt>
                <c:pt idx="5">
                  <c:v>Health &amp; Support</c:v>
                </c:pt>
                <c:pt idx="6">
                  <c:v>Academics</c:v>
                </c:pt>
                <c:pt idx="7">
                  <c:v>Commitment to Graduation</c:v>
                </c:pt>
                <c:pt idx="8">
                  <c:v>School Community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0.28</c:v>
                </c:pt>
                <c:pt idx="1">
                  <c:v>0.17</c:v>
                </c:pt>
                <c:pt idx="2">
                  <c:v>0.11</c:v>
                </c:pt>
                <c:pt idx="3">
                  <c:v>0.11</c:v>
                </c:pt>
                <c:pt idx="4">
                  <c:v>0.11</c:v>
                </c:pt>
                <c:pt idx="5">
                  <c:v>0.07</c:v>
                </c:pt>
                <c:pt idx="6">
                  <c:v>0.06</c:v>
                </c:pt>
                <c:pt idx="7">
                  <c:v>0.05</c:v>
                </c:pt>
                <c:pt idx="8">
                  <c:v>0.04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8856-4F8D-ADA4-5FF4C82AF6C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183464707797"/>
          <c:y val="0.3006721011816"/>
          <c:w val="0.419816535292203"/>
          <c:h val="0.5440610336756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210869093682"/>
          <c:y val="0.118956531105786"/>
          <c:w val="0.424898272279118"/>
          <c:h val="0.7780857716397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53-455A-9769-7601CBE5B3B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53-455A-9769-7601CBE5B3B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B53-455A-9769-7601CBE5B3B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59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70279441337907"/>
          <c:y val="0.36897716701977"/>
          <c:w val="0.294999064737113"/>
          <c:h val="0.2964575892452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210869093682"/>
          <c:y val="0.118956531105786"/>
          <c:w val="0.424898272279118"/>
          <c:h val="0.7780857716397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FA-46F1-A182-0EF661E78B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BFA-46F1-A182-0EF661E78B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UG Nres</c:v>
                </c:pt>
                <c:pt idx="1">
                  <c:v>UG Res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BFA-46F1-A182-0EF661E78B8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59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70279441337907"/>
          <c:y val="0.36897716701977"/>
          <c:w val="0.321136118023316"/>
          <c:h val="0.2964575892452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71953894122098"/>
          <c:y val="0.246324432012557"/>
          <c:w val="0.404348610149422"/>
          <c:h val="0.637715305307924"/>
        </c:manualLayout>
      </c:layout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58-4752-8C9B-3729685BF912}"/>
              </c:ext>
            </c:extLst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58-4752-8C9B-3729685BF9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F58-4752-8C9B-3729685BF912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F58-4752-8C9B-3729685BF912}"/>
              </c:ext>
            </c:extLst>
          </c:dPt>
          <c:dPt>
            <c:idx val="4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F58-4752-8C9B-3729685BF912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19050">
                <a:solidFill>
                  <a:schemeClr val="bg2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F58-4752-8C9B-3729685BF912}"/>
              </c:ext>
            </c:extLst>
          </c:dPt>
          <c:dPt>
            <c:idx val="6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F58-4752-8C9B-3729685BF912}"/>
              </c:ext>
            </c:extLst>
          </c:dPt>
          <c:dPt>
            <c:idx val="7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F58-4752-8C9B-3729685BF912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Sheet1!$A$2:$A$9</c:f>
              <c:strCache>
                <c:ptCount val="8"/>
                <c:pt idx="0">
                  <c:v>Under 20</c:v>
                </c:pt>
                <c:pt idx="1">
                  <c:v>21-25</c:v>
                </c:pt>
                <c:pt idx="2">
                  <c:v>26-30</c:v>
                </c:pt>
                <c:pt idx="3">
                  <c:v>31-35</c:v>
                </c:pt>
                <c:pt idx="4">
                  <c:v>36-40</c:v>
                </c:pt>
                <c:pt idx="5">
                  <c:v>41-45</c:v>
                </c:pt>
                <c:pt idx="6">
                  <c:v>46-50</c:v>
                </c:pt>
                <c:pt idx="7">
                  <c:v>Over 50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0.03</c:v>
                </c:pt>
                <c:pt idx="1">
                  <c:v>0.24</c:v>
                </c:pt>
                <c:pt idx="2">
                  <c:v>0.25</c:v>
                </c:pt>
                <c:pt idx="3">
                  <c:v>0.19</c:v>
                </c:pt>
                <c:pt idx="4">
                  <c:v>0.12</c:v>
                </c:pt>
                <c:pt idx="5">
                  <c:v>0.08</c:v>
                </c:pt>
                <c:pt idx="6">
                  <c:v>0.04</c:v>
                </c:pt>
                <c:pt idx="7">
                  <c:v>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5F58-4752-8C9B-3729685BF91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67831751437996"/>
          <c:y val="0.338959880331904"/>
          <c:w val="0.419816535300452"/>
          <c:h val="0.4465280824260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950B8-2B60-9D4E-94DF-D14FF3555325}" type="datetimeFigureOut">
              <a:t>5/29/19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AD90E-0F15-794D-9DA5-B69DAB22DAF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36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0A209-7408-4C4C-A65F-D1E003B613B7}" type="datetimeFigureOut">
              <a:t>5/29/19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69F3C-0D8C-2C49-97AF-ADF0A758672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39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69F3C-0D8C-2C49-97AF-ADF0A7586722}" type="slidenum">
              <a:rPr lang="uk-UA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9064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0" b="154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alpha val="3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880" y="1105195"/>
            <a:ext cx="11064240" cy="2387600"/>
          </a:xfrm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65833"/>
            <a:ext cx="9144000" cy="1655762"/>
          </a:xfrm>
        </p:spPr>
        <p:txBody>
          <a:bodyPr/>
          <a:lstStyle>
            <a:lvl1pPr marL="0" indent="0" algn="ctr">
              <a:buNone/>
              <a:defRPr sz="2400" spc="3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47728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5226" y="0"/>
            <a:ext cx="9282485" cy="3075352"/>
          </a:xfrm>
        </p:spPr>
        <p:txBody>
          <a:bodyPr anchor="b">
            <a:noAutofit/>
          </a:bodyPr>
          <a:lstStyle>
            <a:lvl1pPr algn="l">
              <a:defRPr sz="96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34982" y="3075352"/>
            <a:ext cx="8322366" cy="1655762"/>
          </a:xfrm>
        </p:spPr>
        <p:txBody>
          <a:bodyPr anchor="t"/>
          <a:lstStyle>
            <a:lvl1pPr marL="0" indent="0" algn="l">
              <a:lnSpc>
                <a:spcPct val="150000"/>
              </a:lnSpc>
              <a:buNone/>
              <a:defRPr sz="240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0">
              <a:schemeClr val="bg1"/>
            </a:gs>
            <a:gs pos="100000">
              <a:schemeClr val="tx1">
                <a:lumMod val="10000"/>
                <a:lumOff val="9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422" y="195005"/>
            <a:ext cx="11284157" cy="825721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422" y="1190847"/>
            <a:ext cx="11284157" cy="535880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ectangle 12"/>
          <p:cNvSpPr/>
          <p:nvPr userDrawn="1"/>
        </p:nvSpPr>
        <p:spPr>
          <a:xfrm rot="189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 rot="13500000">
            <a:off x="6071640" y="6894389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 rot="18900000">
            <a:off x="-27800074" y="-6354418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8100000">
            <a:off x="11769466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8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0034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gradFill>
          <a:gsLst>
            <a:gs pos="0">
              <a:schemeClr val="bg1"/>
            </a:gs>
            <a:gs pos="100000">
              <a:schemeClr val="tx1">
                <a:lumMod val="10000"/>
                <a:lumOff val="9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95422" y="195005"/>
            <a:ext cx="11284157" cy="825721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 rot="189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13500000">
            <a:off x="6071640" y="6894389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 rot="18900000">
            <a:off x="-27800074" y="-6354418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rot="8100000">
            <a:off x="11769466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669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bg>
      <p:bgPr>
        <a:gradFill>
          <a:gsLst>
            <a:gs pos="0">
              <a:schemeClr val="bg1"/>
            </a:gs>
            <a:gs pos="100000">
              <a:schemeClr val="tx1">
                <a:lumMod val="10000"/>
                <a:lumOff val="9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95422" y="195005"/>
            <a:ext cx="11284157" cy="825721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 userDrawn="1"/>
        </p:nvSpPr>
        <p:spPr>
          <a:xfrm rot="189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135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 rot="18900000">
            <a:off x="-28471845" y="-6746302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 flip="none" rotWithShape="1">
          <a:gsLst>
            <a:gs pos="0">
              <a:schemeClr val="accent3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95422" y="195005"/>
            <a:ext cx="11284157" cy="825721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0">
              <a:schemeClr val="bg1"/>
            </a:gs>
            <a:gs pos="100000">
              <a:schemeClr val="tx1">
                <a:lumMod val="10000"/>
                <a:lumOff val="9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189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 rot="135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rot="18900000">
            <a:off x="-28471845" y="-6746302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3922" y="195005"/>
            <a:ext cx="11284157" cy="593271"/>
          </a:xfrm>
        </p:spPr>
        <p:txBody>
          <a:bodyPr anchor="b">
            <a:normAutofit/>
          </a:bodyPr>
          <a:lstStyle>
            <a:lvl1pPr algn="ctr">
              <a:defRPr sz="2400" b="0" spc="300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1789140" y="882872"/>
            <a:ext cx="86137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50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994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0" r:id="rId3"/>
    <p:sldLayoutId id="2147483651" r:id="rId4"/>
    <p:sldLayoutId id="2147483654" r:id="rId5"/>
    <p:sldLayoutId id="2147483658" r:id="rId6"/>
    <p:sldLayoutId id="2147483657" r:id="rId7"/>
    <p:sldLayoutId id="2147483656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2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image" Target="../media/image13.emf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5.xml"/><Relationship Id="rId3" Type="http://schemas.openxmlformats.org/officeDocument/2006/relationships/chart" Target="../charts/char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4" Type="http://schemas.openxmlformats.org/officeDocument/2006/relationships/chart" Target="../charts/chart9.xml"/><Relationship Id="rId5" Type="http://schemas.openxmlformats.org/officeDocument/2006/relationships/chart" Target="../charts/chart10.xml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5.jpeg"/><Relationship Id="rId3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0" b="154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alpha val="3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500" dirty="0"/>
              <a:t>Online Program Development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STRATEGIES &amp; CONSIDERATIONS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-6263640" y="0"/>
            <a:ext cx="6080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9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Building the Online Organization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88630" y="1256704"/>
            <a:ext cx="1702677" cy="569143"/>
          </a:xfrm>
          <a:prstGeom prst="rect">
            <a:avLst/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1400">
                <a:solidFill>
                  <a:schemeClr val="tx2"/>
                </a:solidFill>
              </a:rPr>
              <a:t>Chief Executive Officer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1686269" y="2010888"/>
            <a:ext cx="4153699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825754" y="2009747"/>
            <a:ext cx="2207173" cy="3473696"/>
            <a:chOff x="825754" y="2009747"/>
            <a:chExt cx="2207173" cy="3473696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1686269" y="2009747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825754" y="2171106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Chief of Staff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330250" y="3085505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CEO Support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330250" y="3999903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Facilities Management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330250" y="4914300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HR Liaison</a:t>
              </a:r>
            </a:p>
          </p:txBody>
        </p:sp>
        <p:cxnSp>
          <p:nvCxnSpPr>
            <p:cNvPr id="51" name="Straight Connector 50"/>
            <p:cNvCxnSpPr/>
            <p:nvPr/>
          </p:nvCxnSpPr>
          <p:spPr>
            <a:xfrm flipV="1">
              <a:off x="1138398" y="2740249"/>
              <a:ext cx="0" cy="2480259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endCxn id="25" idx="1"/>
            </p:cNvCxnSpPr>
            <p:nvPr/>
          </p:nvCxnSpPr>
          <p:spPr>
            <a:xfrm>
              <a:off x="1138398" y="336601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138398" y="4293262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138398" y="522219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4988630" y="2009747"/>
            <a:ext cx="2207173" cy="3473695"/>
            <a:chOff x="4988630" y="2009747"/>
            <a:chExt cx="2207173" cy="3473695"/>
          </a:xfrm>
        </p:grpSpPr>
        <p:sp>
          <p:nvSpPr>
            <p:cNvPr id="17" name="Rectangle 16"/>
            <p:cNvSpPr/>
            <p:nvPr/>
          </p:nvSpPr>
          <p:spPr>
            <a:xfrm>
              <a:off x="4988630" y="2171105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Chief Academic Officer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493126" y="3085504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Instructional Design</a:t>
              </a: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493126" y="3999902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Program Onboarding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493126" y="4914299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Student Services</a:t>
              </a:r>
            </a:p>
          </p:txBody>
        </p:sp>
        <p:cxnSp>
          <p:nvCxnSpPr>
            <p:cNvPr id="49" name="Straight Connector 48"/>
            <p:cNvCxnSpPr/>
            <p:nvPr/>
          </p:nvCxnSpPr>
          <p:spPr>
            <a:xfrm flipV="1">
              <a:off x="5839968" y="2009747"/>
              <a:ext cx="0" cy="161359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5294965" y="2740249"/>
              <a:ext cx="0" cy="2480259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5294965" y="336601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5294965" y="4293262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5294965" y="522219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9151506" y="2009747"/>
            <a:ext cx="2207173" cy="4388092"/>
            <a:chOff x="9151506" y="2009747"/>
            <a:chExt cx="2207173" cy="4388092"/>
          </a:xfrm>
        </p:grpSpPr>
        <p:cxnSp>
          <p:nvCxnSpPr>
            <p:cNvPr id="48" name="Straight Connector 47"/>
            <p:cNvCxnSpPr/>
            <p:nvPr/>
          </p:nvCxnSpPr>
          <p:spPr>
            <a:xfrm flipV="1">
              <a:off x="10001594" y="2009747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9151506" y="2171105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Chief Marketing Officer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656002" y="3085504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Web Development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656002" y="3999902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Internet Marketing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9656002" y="4914299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Other Marketing Efforts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656002" y="5828696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New Program Market Research</a:t>
              </a:r>
            </a:p>
          </p:txBody>
        </p:sp>
        <p:cxnSp>
          <p:nvCxnSpPr>
            <p:cNvPr id="74" name="Straight Connector 73"/>
            <p:cNvCxnSpPr/>
            <p:nvPr/>
          </p:nvCxnSpPr>
          <p:spPr>
            <a:xfrm flipV="1">
              <a:off x="9457982" y="2740249"/>
              <a:ext cx="0" cy="3392142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9457982" y="336601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9457982" y="4293262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9457982" y="522219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9457982" y="6128330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Straight Connector 56"/>
          <p:cNvCxnSpPr/>
          <p:nvPr/>
        </p:nvCxnSpPr>
        <p:spPr>
          <a:xfrm>
            <a:off x="5847895" y="2010888"/>
            <a:ext cx="2086879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907192" y="2009747"/>
            <a:ext cx="2207173" cy="3473696"/>
            <a:chOff x="2907192" y="2009747"/>
            <a:chExt cx="2207173" cy="3473696"/>
          </a:xfrm>
        </p:grpSpPr>
        <p:sp>
          <p:nvSpPr>
            <p:cNvPr id="16" name="Rectangle 15"/>
            <p:cNvSpPr/>
            <p:nvPr/>
          </p:nvSpPr>
          <p:spPr>
            <a:xfrm>
              <a:off x="2907192" y="2171106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Chief Financial Officer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411688" y="3085505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Business Management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411688" y="3999903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Contract Management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411688" y="4914300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Revenue Modeling</a:t>
              </a:r>
            </a:p>
          </p:txBody>
        </p:sp>
        <p:cxnSp>
          <p:nvCxnSpPr>
            <p:cNvPr id="62" name="Straight Connector 61"/>
            <p:cNvCxnSpPr/>
            <p:nvPr/>
          </p:nvCxnSpPr>
          <p:spPr>
            <a:xfrm flipV="1">
              <a:off x="3219836" y="2740249"/>
              <a:ext cx="0" cy="2480259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3219836" y="336601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3219836" y="4293262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219836" y="522219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V="1">
              <a:off x="3745160" y="2009747"/>
              <a:ext cx="0" cy="161359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7070068" y="2009747"/>
            <a:ext cx="2207173" cy="4388093"/>
            <a:chOff x="7070068" y="2009747"/>
            <a:chExt cx="2207173" cy="4388093"/>
          </a:xfrm>
        </p:grpSpPr>
        <p:sp>
          <p:nvSpPr>
            <p:cNvPr id="18" name="Rectangle 17"/>
            <p:cNvSpPr/>
            <p:nvPr/>
          </p:nvSpPr>
          <p:spPr>
            <a:xfrm>
              <a:off x="7070068" y="2171106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Chief Operations Officer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574564" y="3085505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Technology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574564" y="3999903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Recruitment </a:t>
              </a:r>
            </a:p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Coaching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574564" y="4914300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Retention </a:t>
              </a:r>
            </a:p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Coaching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574564" y="5828697"/>
              <a:ext cx="1702677" cy="569143"/>
            </a:xfrm>
            <a:prstGeom prst="rect">
              <a:avLst/>
            </a:prstGeom>
            <a:solidFill>
              <a:schemeClr val="bg1"/>
            </a:solidFill>
            <a:ln w="15875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</a:ln>
            <a:effectLst>
              <a:outerShdw blurRad="762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r>
                <a:rPr lang="en-US" sz="1400">
                  <a:solidFill>
                    <a:schemeClr val="tx2"/>
                  </a:solidFill>
                </a:rPr>
                <a:t>Data Analytics</a:t>
              </a: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7387654" y="336601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7387654" y="4293262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7387654" y="5222196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7387654" y="2740249"/>
              <a:ext cx="0" cy="3392142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7387654" y="6128330"/>
              <a:ext cx="191852" cy="4061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7934774" y="2009747"/>
              <a:ext cx="0" cy="161359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Straight Connector 77"/>
          <p:cNvCxnSpPr/>
          <p:nvPr/>
        </p:nvCxnSpPr>
        <p:spPr>
          <a:xfrm>
            <a:off x="7935442" y="2010888"/>
            <a:ext cx="2086879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5837719" y="1839004"/>
            <a:ext cx="0" cy="165488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525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Organization Chart</a:t>
            </a:r>
          </a:p>
        </p:txBody>
      </p:sp>
      <p:sp>
        <p:nvSpPr>
          <p:cNvPr id="46" name="Folded Corner 45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48" name="Freeform 47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95422" y="1623191"/>
            <a:ext cx="11582604" cy="236988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2400"/>
              </a:spcAft>
            </a:pPr>
            <a:r>
              <a:rPr lang="en-US" sz="2200" b="1" dirty="0">
                <a:solidFill>
                  <a:schemeClr val="accent3"/>
                </a:solidFill>
              </a:rPr>
              <a:t>Fill in the names of people and/or departments who will fill these roles. 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solidFill>
                  <a:schemeClr val="tx2"/>
                </a:solidFill>
              </a:rPr>
              <a:t>People may have multiple roles.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solidFill>
                  <a:schemeClr val="tx2"/>
                </a:solidFill>
              </a:rPr>
              <a:t>If the role will be handled outside of the online organization, please note the department.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solidFill>
                  <a:schemeClr val="tx2"/>
                </a:solidFill>
              </a:rPr>
              <a:t>If you dont know who will fill the role, please put TBD (to be determined).</a:t>
            </a:r>
          </a:p>
        </p:txBody>
      </p:sp>
    </p:spTree>
    <p:extLst>
      <p:ext uri="{BB962C8B-B14F-4D97-AF65-F5344CB8AC3E}">
        <p14:creationId xmlns:p14="http://schemas.microsoft.com/office/powerpoint/2010/main" val="198899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Academic Calendar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97629" y="1124669"/>
            <a:ext cx="11196743" cy="720952"/>
          </a:xfrm>
          <a:prstGeom prst="rect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050">
                <a:solidFill>
                  <a:schemeClr val="bg1"/>
                </a:solidFill>
              </a:rPr>
              <a:t>Session A: Monday, 1/7/2019 – Tuesday, 2/26/2019</a:t>
            </a:r>
          </a:p>
          <a:p>
            <a:pPr algn="ctr">
              <a:lnSpc>
                <a:spcPct val="110000"/>
              </a:lnSpc>
            </a:pPr>
            <a:r>
              <a:rPr lang="en-US" sz="1050">
                <a:solidFill>
                  <a:schemeClr val="bg1"/>
                </a:solidFill>
              </a:rPr>
              <a:t>Session B: Monday, 3/11/2019 – Friday, 4/26/2019 (ASU Online and iCourses may end on Tuesday, 4/30/2019)</a:t>
            </a:r>
          </a:p>
          <a:p>
            <a:pPr algn="ctr">
              <a:lnSpc>
                <a:spcPct val="110000"/>
              </a:lnSpc>
            </a:pPr>
            <a:r>
              <a:rPr lang="en-US" sz="1050">
                <a:solidFill>
                  <a:schemeClr val="bg1"/>
                </a:solidFill>
              </a:rPr>
              <a:t>Session C: Monday, 1/7/2019 – Friday, 4/26/2019 (Final Exams 4/29/2019 – 5/4/2019)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591283"/>
              </p:ext>
            </p:extLst>
          </p:nvPr>
        </p:nvGraphicFramePr>
        <p:xfrm>
          <a:off x="497611" y="1845623"/>
          <a:ext cx="11196762" cy="4773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81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854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459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348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24512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67994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2"/>
                          </a:solidFill>
                        </a:rPr>
                        <a:t>Schedule of Classes Available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>
                          <a:solidFill>
                            <a:schemeClr val="tx2"/>
                          </a:solidFill>
                        </a:rPr>
                        <a:t>September 17, 2018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79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>
                          <a:solidFill>
                            <a:schemeClr val="tx2"/>
                          </a:solidFill>
                        </a:rPr>
                        <a:t>Registration and Tuition Guide Available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>
                          <a:solidFill>
                            <a:schemeClr val="tx2"/>
                          </a:solidFill>
                        </a:rPr>
                        <a:t>September 17, 2018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7994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2"/>
                          </a:solidFill>
                        </a:rPr>
                        <a:t>Registration Dates</a:t>
                      </a:r>
                      <a:r>
                        <a:rPr lang="en-US" sz="1050" b="1" baseline="0">
                          <a:solidFill>
                            <a:schemeClr val="tx2"/>
                          </a:solidFill>
                        </a:rPr>
                        <a:t> Begin</a:t>
                      </a:r>
                      <a:endParaRPr lang="en-US" sz="105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>
                          <a:solidFill>
                            <a:schemeClr val="tx2"/>
                          </a:solidFill>
                        </a:rPr>
                        <a:t>ASU Online Students: September 24, 2018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87878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In-Person Students: October 15, 2018</a:t>
                      </a:r>
                      <a:endParaRPr lang="en-US" sz="105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7994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2"/>
                          </a:solidFill>
                        </a:rPr>
                        <a:t>$50</a:t>
                      </a:r>
                      <a:r>
                        <a:rPr lang="en-US" sz="1050" b="1" baseline="0">
                          <a:solidFill>
                            <a:schemeClr val="tx2"/>
                          </a:solidFill>
                        </a:rPr>
                        <a:t> Late Registration Fee Begins </a:t>
                      </a:r>
                    </a:p>
                    <a:p>
                      <a:r>
                        <a:rPr lang="en-US" sz="900" b="0" baseline="0">
                          <a:solidFill>
                            <a:schemeClr val="tx2"/>
                          </a:solidFill>
                        </a:rPr>
                        <a:t>Does not apply to ASU Online students</a:t>
                      </a:r>
                      <a:endParaRPr lang="en-US" sz="900" b="0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solidFill>
                            <a:schemeClr val="tx2"/>
                          </a:solidFill>
                        </a:rPr>
                        <a:t>Session</a:t>
                      </a:r>
                      <a:r>
                        <a:rPr lang="en-US" sz="1050" baseline="0">
                          <a:solidFill>
                            <a:schemeClr val="tx2"/>
                          </a:solidFill>
                        </a:rPr>
                        <a:t> A: December 30, 2018</a:t>
                      </a:r>
                      <a:endParaRPr lang="en-US" sz="105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>
                          <a:solidFill>
                            <a:schemeClr val="tx2"/>
                          </a:solidFill>
                        </a:rPr>
                        <a:t>Session B: March 3, 2019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solidFill>
                            <a:schemeClr val="tx2"/>
                          </a:solidFill>
                        </a:rPr>
                        <a:t>Session</a:t>
                      </a:r>
                      <a:r>
                        <a:rPr lang="en-US" sz="1050" baseline="0">
                          <a:solidFill>
                            <a:schemeClr val="tx2"/>
                          </a:solidFill>
                        </a:rPr>
                        <a:t> C: December 30, 2018</a:t>
                      </a:r>
                      <a:endParaRPr lang="en-US" sz="105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7994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2"/>
                          </a:solidFill>
                        </a:rPr>
                        <a:t>Suggested Postmark Date to Meet Payment Deadline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>
                          <a:solidFill>
                            <a:schemeClr val="tx2"/>
                          </a:solidFill>
                        </a:rPr>
                        <a:t>January 11, 2019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48791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1"/>
                          </a:solidFill>
                        </a:rPr>
                        <a:t>Tuition Fee Payment Deadline</a:t>
                      </a:r>
                    </a:p>
                    <a:p>
                      <a:r>
                        <a:rPr lang="en-US" sz="900" b="0">
                          <a:solidFill>
                            <a:schemeClr val="tx2"/>
                          </a:solidFill>
                        </a:rPr>
                        <a:t>For registration from 9/24/2018 through 1/18/2019. 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indent="0" algn="ctr">
                        <a:tabLst>
                          <a:tab pos="5372100" algn="l"/>
                        </a:tabLst>
                      </a:pPr>
                      <a:r>
                        <a:rPr lang="en-US" sz="1050" b="1">
                          <a:solidFill>
                            <a:schemeClr val="tx1"/>
                          </a:solidFill>
                        </a:rPr>
                        <a:t>January 15,</a:t>
                      </a:r>
                      <a:r>
                        <a:rPr lang="en-US" sz="1050" b="1" baseline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50" b="1">
                          <a:solidFill>
                            <a:schemeClr val="tx1"/>
                          </a:solidFill>
                        </a:rPr>
                        <a:t>2019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7994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1"/>
                          </a:solidFill>
                        </a:rPr>
                        <a:t>Classes Begin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>
                          <a:solidFill>
                            <a:schemeClr val="tx1"/>
                          </a:solidFill>
                        </a:rPr>
                        <a:t>Session A:</a:t>
                      </a:r>
                      <a:r>
                        <a:rPr lang="en-US" sz="1050" b="1" baseline="0">
                          <a:solidFill>
                            <a:schemeClr val="tx1"/>
                          </a:solidFill>
                        </a:rPr>
                        <a:t> January 7, 2019</a:t>
                      </a:r>
                      <a:endParaRPr lang="en-US" sz="105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1">
                          <a:solidFill>
                            <a:schemeClr val="tx1"/>
                          </a:solidFill>
                        </a:rPr>
                        <a:t>Session B: March 11, 2019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>
                          <a:solidFill>
                            <a:schemeClr val="tx1"/>
                          </a:solidFill>
                        </a:rPr>
                        <a:t>Session</a:t>
                      </a:r>
                      <a:r>
                        <a:rPr lang="en-US" sz="1050" b="1" baseline="0">
                          <a:solidFill>
                            <a:schemeClr val="tx1"/>
                          </a:solidFill>
                        </a:rPr>
                        <a:t> C: January 7, 2019</a:t>
                      </a:r>
                      <a:endParaRPr lang="en-US" sz="105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48791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2"/>
                          </a:solidFill>
                        </a:rPr>
                        <a:t>Academic Status Reports</a:t>
                      </a:r>
                    </a:p>
                    <a:p>
                      <a:r>
                        <a:rPr lang="en-US" sz="900" b="0">
                          <a:solidFill>
                            <a:schemeClr val="tx2"/>
                          </a:solidFill>
                        </a:rPr>
                        <a:t>Faculty have the opportunity to provide weekly feedback during</a:t>
                      </a:r>
                      <a:r>
                        <a:rPr lang="en-US" sz="900" b="0" baseline="0">
                          <a:solidFill>
                            <a:schemeClr val="tx2"/>
                          </a:solidFill>
                        </a:rPr>
                        <a:t> </a:t>
                      </a:r>
                      <a:br>
                        <a:rPr lang="en-US" sz="900" b="0" baseline="0">
                          <a:solidFill>
                            <a:schemeClr val="tx2"/>
                          </a:solidFill>
                        </a:rPr>
                      </a:br>
                      <a:r>
                        <a:rPr lang="en-US" sz="900" b="0" baseline="0">
                          <a:solidFill>
                            <a:schemeClr val="tx2"/>
                          </a:solidFill>
                        </a:rPr>
                        <a:t>each session. Students can view ASRs in MyASU within 24 hours </a:t>
                      </a:r>
                      <a:br>
                        <a:rPr lang="en-US" sz="900" b="0" baseline="0">
                          <a:solidFill>
                            <a:schemeClr val="tx2"/>
                          </a:solidFill>
                        </a:rPr>
                      </a:br>
                      <a:r>
                        <a:rPr lang="en-US" sz="900" b="0" baseline="0">
                          <a:solidFill>
                            <a:schemeClr val="tx2"/>
                          </a:solidFill>
                        </a:rPr>
                        <a:t>after each weekly reporting period closes on Sundays</a:t>
                      </a:r>
                      <a:endParaRPr lang="en-US" sz="1000" b="0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Session A</a:t>
                      </a:r>
                    </a:p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January</a:t>
                      </a:r>
                      <a:r>
                        <a:rPr lang="en-US" sz="1100" baseline="0">
                          <a:solidFill>
                            <a:schemeClr val="tx2"/>
                          </a:solidFill>
                        </a:rPr>
                        <a:t> 7 – February 17, 2019</a:t>
                      </a:r>
                      <a:endParaRPr lang="en-US" sz="11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Session B</a:t>
                      </a:r>
                    </a:p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March 11 – April 14, 2019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Session</a:t>
                      </a:r>
                      <a:r>
                        <a:rPr lang="en-US" sz="1100" baseline="0">
                          <a:solidFill>
                            <a:schemeClr val="tx2"/>
                          </a:solidFill>
                        </a:rPr>
                        <a:t> C</a:t>
                      </a:r>
                    </a:p>
                    <a:p>
                      <a:pPr algn="ctr"/>
                      <a:r>
                        <a:rPr lang="en-US" sz="1100" baseline="0">
                          <a:solidFill>
                            <a:schemeClr val="tx2"/>
                          </a:solidFill>
                        </a:rPr>
                        <a:t>January 7 – April 14, 2019</a:t>
                      </a:r>
                      <a:endParaRPr lang="en-US" sz="11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67994">
                <a:tc>
                  <a:txBody>
                    <a:bodyPr/>
                    <a:lstStyle/>
                    <a:p>
                      <a:r>
                        <a:rPr lang="en-US" sz="1050" b="1">
                          <a:solidFill>
                            <a:schemeClr val="tx2"/>
                          </a:solidFill>
                        </a:rPr>
                        <a:t>Last Day to Register or Drop/Add without College Approval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Session A: January 8,</a:t>
                      </a:r>
                      <a:r>
                        <a:rPr lang="en-US" sz="1100" baseline="0">
                          <a:solidFill>
                            <a:schemeClr val="tx2"/>
                          </a:solidFill>
                        </a:rPr>
                        <a:t> 2019</a:t>
                      </a:r>
                      <a:endParaRPr lang="en-US" sz="11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Session</a:t>
                      </a:r>
                      <a:r>
                        <a:rPr lang="en-US" sz="1100" baseline="0">
                          <a:solidFill>
                            <a:schemeClr val="tx2"/>
                          </a:solidFill>
                        </a:rPr>
                        <a:t> B: March 12, 2019</a:t>
                      </a:r>
                      <a:endParaRPr lang="en-US" sz="11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2"/>
                          </a:solidFill>
                        </a:rPr>
                        <a:t>Session C: January 13,</a:t>
                      </a:r>
                      <a:r>
                        <a:rPr lang="en-US" sz="1100" baseline="0">
                          <a:solidFill>
                            <a:schemeClr val="tx2"/>
                          </a:solidFill>
                        </a:rPr>
                        <a:t> 2019</a:t>
                      </a:r>
                      <a:endParaRPr lang="en-US" sz="11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86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Carousel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400711"/>
              </p:ext>
            </p:extLst>
          </p:nvPr>
        </p:nvGraphicFramePr>
        <p:xfrm>
          <a:off x="497610" y="1748141"/>
          <a:ext cx="11196769" cy="469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91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91294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COURSE OFFERINGS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2012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B 2012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 A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B 2013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SUMMER C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 2013</a:t>
                      </a: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IND &amp; INNOVATION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SYSTEMS THINKING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</a:t>
                      </a:r>
                      <a:r>
                        <a:rPr lang="en-US" sz="1100" b="1" baseline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1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ADVANCED CONCEPTS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EBP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OUTCOMES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ENTREPRENEURSHIP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FINANCE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TECHNOLOGY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POLICY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 II / III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 b="1">
                <a:solidFill>
                  <a:schemeClr val="bg1"/>
                </a:solidFill>
              </a:rPr>
              <a:t>Academic Year 2012-2013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3196109" y="2208901"/>
            <a:ext cx="268838" cy="260228"/>
            <a:chOff x="1576388" y="1919288"/>
            <a:chExt cx="1090613" cy="1055688"/>
          </a:xfrm>
        </p:grpSpPr>
        <p:sp>
          <p:nvSpPr>
            <p:cNvPr id="9" name="Freeform 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3196109" y="2602601"/>
            <a:ext cx="268838" cy="260228"/>
            <a:chOff x="1576388" y="1919288"/>
            <a:chExt cx="1090613" cy="1055688"/>
          </a:xfrm>
        </p:grpSpPr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593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Carousel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97610" y="1748141"/>
          <a:ext cx="11196769" cy="469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91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91294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COURSE OFFERINGS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2012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B 2012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 A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B 2013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SUMMER C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 2013</a:t>
                      </a: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IND &amp; INNOVATION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SYSTEMS THINKING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</a:t>
                      </a:r>
                      <a:r>
                        <a:rPr lang="en-US" sz="1100" b="1" baseline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1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ADVANCED CONCEPTS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EBP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OUTCOMES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ENTREPRENEURSHIP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FINANCE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TECHNOLOGY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POLICY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 II / III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 b="1">
                <a:solidFill>
                  <a:schemeClr val="bg1"/>
                </a:solidFill>
              </a:rPr>
              <a:t>Academic Year 2012-2013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4732809" y="2208901"/>
            <a:ext cx="268838" cy="260228"/>
            <a:chOff x="1576388" y="1919288"/>
            <a:chExt cx="1090613" cy="1055688"/>
          </a:xfrm>
        </p:grpSpPr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4732809" y="2602601"/>
            <a:ext cx="268838" cy="260228"/>
            <a:chOff x="1576388" y="1919288"/>
            <a:chExt cx="1090613" cy="1055688"/>
          </a:xfrm>
        </p:grpSpPr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rgbClr val="0016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rgbClr val="0016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rgbClr val="00169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4732809" y="2976756"/>
            <a:ext cx="268838" cy="260228"/>
            <a:chOff x="1576388" y="1919288"/>
            <a:chExt cx="1090613" cy="1055688"/>
          </a:xfrm>
        </p:grpSpPr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4732809" y="3383646"/>
            <a:ext cx="268838" cy="260228"/>
            <a:chOff x="1576388" y="1919288"/>
            <a:chExt cx="1090613" cy="1055688"/>
          </a:xfrm>
        </p:grpSpPr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1924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Carousel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97610" y="1748141"/>
          <a:ext cx="11196769" cy="469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91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91294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COURSE OFFERINGS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2012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B 2012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 A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B 2013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SUMMER C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 2013</a:t>
                      </a: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IND &amp; INNOVATION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SYSTEMS THINKING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</a:t>
                      </a:r>
                      <a:r>
                        <a:rPr lang="en-US" sz="1100" b="1" baseline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1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ADVANCED CONCEPTS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EBP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OUTCOMES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ENTREPRENEURSHIP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FINANCE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TECHNOLOGY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POLICY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 II / III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 b="1">
                <a:solidFill>
                  <a:schemeClr val="bg1"/>
                </a:solidFill>
              </a:rPr>
              <a:t>Academic Year 2012-2013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6167655" y="3768942"/>
            <a:ext cx="268838" cy="260228"/>
            <a:chOff x="1576388" y="1919288"/>
            <a:chExt cx="1090613" cy="1055688"/>
          </a:xfrm>
        </p:grpSpPr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6167655" y="4162642"/>
            <a:ext cx="268838" cy="260228"/>
            <a:chOff x="1576388" y="1919288"/>
            <a:chExt cx="1090613" cy="1055688"/>
          </a:xfrm>
        </p:grpSpPr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6460008" y="3762347"/>
            <a:ext cx="268838" cy="260228"/>
            <a:chOff x="1576388" y="1919288"/>
            <a:chExt cx="1090613" cy="1055688"/>
          </a:xfrm>
        </p:grpSpPr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6460008" y="4169237"/>
            <a:ext cx="268838" cy="260228"/>
            <a:chOff x="1576388" y="1919288"/>
            <a:chExt cx="1090613" cy="1055688"/>
          </a:xfrm>
        </p:grpSpPr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6289001" y="2208901"/>
            <a:ext cx="268838" cy="260228"/>
            <a:chOff x="1576388" y="1919288"/>
            <a:chExt cx="1090613" cy="1055688"/>
          </a:xfrm>
        </p:grpSpPr>
        <p:sp>
          <p:nvSpPr>
            <p:cNvPr id="33" name="Freeform 32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6289001" y="2602601"/>
            <a:ext cx="268838" cy="260228"/>
            <a:chOff x="1576388" y="1919288"/>
            <a:chExt cx="1090613" cy="1055688"/>
          </a:xfrm>
        </p:grpSpPr>
        <p:sp>
          <p:nvSpPr>
            <p:cNvPr id="37" name="Freeform 3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472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Carousel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97610" y="1748141"/>
          <a:ext cx="11196769" cy="469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91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91294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COURSE OFFERINGS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2012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B 2012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 A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B 2013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SUMMER C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 2013</a:t>
                      </a: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IND &amp; INNOVATION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SYSTEMS THINKING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</a:t>
                      </a:r>
                      <a:r>
                        <a:rPr lang="en-US" sz="1100" b="1" baseline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1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ADVANCED CONCEPTS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EBP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OUTCOMES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ENTREPRENEURSHIP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FINANCE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TECHNOLOGY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POLICY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 II / III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 b="1">
                <a:solidFill>
                  <a:schemeClr val="bg1"/>
                </a:solidFill>
              </a:rPr>
              <a:t>Academic Year 2012-2013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7805956" y="4556342"/>
            <a:ext cx="268838" cy="260228"/>
            <a:chOff x="1576388" y="1919288"/>
            <a:chExt cx="1090613" cy="1055688"/>
          </a:xfrm>
        </p:grpSpPr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7805956" y="4950042"/>
            <a:ext cx="268838" cy="260228"/>
            <a:chOff x="1576388" y="1919288"/>
            <a:chExt cx="1090613" cy="1055688"/>
          </a:xfrm>
        </p:grpSpPr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8111009" y="4549747"/>
            <a:ext cx="268838" cy="260228"/>
            <a:chOff x="1576388" y="1919288"/>
            <a:chExt cx="1090613" cy="1055688"/>
          </a:xfrm>
        </p:grpSpPr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8111009" y="4956637"/>
            <a:ext cx="268838" cy="260228"/>
            <a:chOff x="1576388" y="1919288"/>
            <a:chExt cx="1090613" cy="1055688"/>
          </a:xfrm>
        </p:grpSpPr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7508106" y="4556342"/>
            <a:ext cx="268838" cy="260228"/>
            <a:chOff x="1576388" y="1919288"/>
            <a:chExt cx="1090613" cy="1055688"/>
          </a:xfrm>
        </p:grpSpPr>
        <p:sp>
          <p:nvSpPr>
            <p:cNvPr id="33" name="Freeform 32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7508106" y="4950042"/>
            <a:ext cx="268838" cy="260228"/>
            <a:chOff x="1576388" y="1919288"/>
            <a:chExt cx="1090613" cy="1055688"/>
          </a:xfrm>
        </p:grpSpPr>
        <p:sp>
          <p:nvSpPr>
            <p:cNvPr id="37" name="Freeform 3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7805956" y="2196122"/>
            <a:ext cx="268838" cy="260228"/>
            <a:chOff x="1576388" y="1919288"/>
            <a:chExt cx="1090613" cy="1055688"/>
          </a:xfrm>
        </p:grpSpPr>
        <p:sp>
          <p:nvSpPr>
            <p:cNvPr id="41" name="Freeform 4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7805956" y="2589822"/>
            <a:ext cx="268838" cy="260228"/>
            <a:chOff x="1576388" y="1919288"/>
            <a:chExt cx="1090613" cy="1055688"/>
          </a:xfrm>
        </p:grpSpPr>
        <p:sp>
          <p:nvSpPr>
            <p:cNvPr id="45" name="Freeform 44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6396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Carousel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97610" y="1748141"/>
          <a:ext cx="11196769" cy="469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91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91294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COURSE OFFERINGS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2012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B 2012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 A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B 2013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SUMMER C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 2013</a:t>
                      </a: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IND &amp; INNOVATION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SYSTEMS THINKING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</a:t>
                      </a:r>
                      <a:r>
                        <a:rPr lang="en-US" sz="1100" b="1" baseline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1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ADVANCED CONCEPTS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EBP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OUTCOMES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ENTREPRENEURSHIP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FINANCE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TECHNOLOGY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POLICY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 II / III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 b="1">
                <a:solidFill>
                  <a:schemeClr val="bg1"/>
                </a:solidFill>
              </a:rPr>
              <a:t>Academic Year 2012-2013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520456" y="5331042"/>
            <a:ext cx="268838" cy="260228"/>
            <a:chOff x="1576388" y="1919288"/>
            <a:chExt cx="1090613" cy="1055688"/>
          </a:xfrm>
        </p:grpSpPr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520456" y="5724742"/>
            <a:ext cx="268838" cy="260228"/>
            <a:chOff x="1576388" y="1919288"/>
            <a:chExt cx="1090613" cy="1055688"/>
          </a:xfrm>
        </p:grpSpPr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812809" y="5324447"/>
            <a:ext cx="268838" cy="260228"/>
            <a:chOff x="1576388" y="1919288"/>
            <a:chExt cx="1090613" cy="1055688"/>
          </a:xfrm>
        </p:grpSpPr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812809" y="5731337"/>
            <a:ext cx="268838" cy="260228"/>
            <a:chOff x="1576388" y="1919288"/>
            <a:chExt cx="1090613" cy="1055688"/>
          </a:xfrm>
        </p:grpSpPr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235306" y="5331042"/>
            <a:ext cx="268838" cy="260228"/>
            <a:chOff x="1576388" y="1919288"/>
            <a:chExt cx="1090613" cy="1055688"/>
          </a:xfrm>
        </p:grpSpPr>
        <p:sp>
          <p:nvSpPr>
            <p:cNvPr id="33" name="Freeform 32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235306" y="5724742"/>
            <a:ext cx="268838" cy="260228"/>
            <a:chOff x="1576388" y="1919288"/>
            <a:chExt cx="1090613" cy="1055688"/>
          </a:xfrm>
        </p:grpSpPr>
        <p:sp>
          <p:nvSpPr>
            <p:cNvPr id="37" name="Freeform 3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8934423" y="5331237"/>
            <a:ext cx="268838" cy="260228"/>
            <a:chOff x="1576388" y="1919288"/>
            <a:chExt cx="1090613" cy="1055688"/>
          </a:xfrm>
        </p:grpSpPr>
        <p:sp>
          <p:nvSpPr>
            <p:cNvPr id="41" name="Freeform 4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8934423" y="5724937"/>
            <a:ext cx="268838" cy="260228"/>
            <a:chOff x="1576388" y="1919288"/>
            <a:chExt cx="1090613" cy="1055688"/>
          </a:xfrm>
        </p:grpSpPr>
        <p:sp>
          <p:nvSpPr>
            <p:cNvPr id="45" name="Freeform 44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311348" y="2196122"/>
            <a:ext cx="268838" cy="260228"/>
            <a:chOff x="1576388" y="1919288"/>
            <a:chExt cx="1090613" cy="1055688"/>
          </a:xfrm>
        </p:grpSpPr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9311348" y="2589822"/>
            <a:ext cx="268838" cy="260228"/>
            <a:chOff x="1576388" y="1919288"/>
            <a:chExt cx="1090613" cy="1055688"/>
          </a:xfrm>
        </p:grpSpPr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3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228160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Course Carousel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97610" y="1748141"/>
          <a:ext cx="11196769" cy="469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91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52627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91294">
                <a:tc>
                  <a:txBody>
                    <a:bodyPr/>
                    <a:lstStyle/>
                    <a:p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COURSE OFFERINGS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2012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B 2012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 A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SPRING</a:t>
                      </a:r>
                      <a:r>
                        <a:rPr lang="en-US" sz="1200" b="1" baseline="0">
                          <a:solidFill>
                            <a:schemeClr val="bg1"/>
                          </a:solidFill>
                        </a:rPr>
                        <a:t> B 2013</a:t>
                      </a:r>
                      <a:endParaRPr 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SUMMER C 2013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FALL A 2013</a:t>
                      </a: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IND &amp; INNOVATION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SYSTEMS THINKING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</a:t>
                      </a:r>
                      <a:r>
                        <a:rPr lang="en-US" sz="1100" b="1" baseline="0">
                          <a:solidFill>
                            <a:schemeClr val="tx2"/>
                          </a:solidFill>
                        </a:rPr>
                        <a:t> 1</a:t>
                      </a:r>
                      <a:endParaRPr lang="en-US" sz="11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ADVANCED CONCEPTS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EBP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OUTCOMES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ENTREPRENEURSHIP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FINANCE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TECHNOLOGY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POLICY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1294">
                <a:tc>
                  <a:txBody>
                    <a:bodyPr/>
                    <a:lstStyle/>
                    <a:p>
                      <a:r>
                        <a:rPr lang="en-US" sz="1100" b="1">
                          <a:solidFill>
                            <a:schemeClr val="tx2"/>
                          </a:solidFill>
                        </a:rPr>
                        <a:t>CAPSTONE II / III</a:t>
                      </a: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>
                        <a:solidFill>
                          <a:schemeClr val="tx2"/>
                        </a:solidFill>
                      </a:endParaRPr>
                    </a:p>
                  </a:txBody>
                  <a:tcPr marL="182880" anchor="ctr">
                    <a:lnL w="1905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 b="1">
                <a:solidFill>
                  <a:schemeClr val="bg1"/>
                </a:solidFill>
              </a:rPr>
              <a:t>Academic Year 2012-2013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0932889" y="2987253"/>
            <a:ext cx="268838" cy="260228"/>
            <a:chOff x="1576388" y="1919288"/>
            <a:chExt cx="1090613" cy="1055688"/>
          </a:xfrm>
        </p:grpSpPr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0932889" y="3380953"/>
            <a:ext cx="268838" cy="260228"/>
            <a:chOff x="1576388" y="1919288"/>
            <a:chExt cx="1090613" cy="1055688"/>
          </a:xfrm>
        </p:grpSpPr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0803409" y="6112337"/>
            <a:ext cx="268838" cy="260228"/>
            <a:chOff x="1576388" y="1919288"/>
            <a:chExt cx="1090613" cy="1055688"/>
          </a:xfrm>
        </p:grpSpPr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0647739" y="2987253"/>
            <a:ext cx="268838" cy="260228"/>
            <a:chOff x="1576388" y="1919288"/>
            <a:chExt cx="1090613" cy="1055688"/>
          </a:xfrm>
        </p:grpSpPr>
        <p:sp>
          <p:nvSpPr>
            <p:cNvPr id="33" name="Freeform 32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0647739" y="3380953"/>
            <a:ext cx="268838" cy="260228"/>
            <a:chOff x="1576388" y="1919288"/>
            <a:chExt cx="1090613" cy="1055688"/>
          </a:xfrm>
        </p:grpSpPr>
        <p:sp>
          <p:nvSpPr>
            <p:cNvPr id="37" name="Freeform 36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0346856" y="2987448"/>
            <a:ext cx="268838" cy="260228"/>
            <a:chOff x="1576388" y="1919288"/>
            <a:chExt cx="1090613" cy="1055688"/>
          </a:xfrm>
        </p:grpSpPr>
        <p:sp>
          <p:nvSpPr>
            <p:cNvPr id="41" name="Freeform 40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0346856" y="3381148"/>
            <a:ext cx="268838" cy="260228"/>
            <a:chOff x="1576388" y="1919288"/>
            <a:chExt cx="1090613" cy="1055688"/>
          </a:xfrm>
        </p:grpSpPr>
        <p:sp>
          <p:nvSpPr>
            <p:cNvPr id="45" name="Freeform 44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1222509" y="2987448"/>
            <a:ext cx="268838" cy="260228"/>
            <a:chOff x="1576388" y="1919288"/>
            <a:chExt cx="1090613" cy="1055688"/>
          </a:xfrm>
        </p:grpSpPr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1CB96FDA-300B-4377-AD62-ECCB434B3FDA}"/>
              </a:ext>
            </a:extLst>
          </p:cNvPr>
          <p:cNvGrpSpPr/>
          <p:nvPr/>
        </p:nvGrpSpPr>
        <p:grpSpPr>
          <a:xfrm>
            <a:off x="11222509" y="3381148"/>
            <a:ext cx="268838" cy="260228"/>
            <a:chOff x="1576388" y="1919288"/>
            <a:chExt cx="1090613" cy="1055688"/>
          </a:xfrm>
        </p:grpSpPr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E60B33E0-B3D8-4110-975E-51D4125EA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263" y="2089150"/>
              <a:ext cx="296863" cy="358775"/>
            </a:xfrm>
            <a:custGeom>
              <a:avLst/>
              <a:gdLst>
                <a:gd name="T0" fmla="*/ 80 w 160"/>
                <a:gd name="T1" fmla="*/ 200 h 200"/>
                <a:gd name="T2" fmla="*/ 160 w 160"/>
                <a:gd name="T3" fmla="*/ 120 h 200"/>
                <a:gd name="T4" fmla="*/ 160 w 160"/>
                <a:gd name="T5" fmla="*/ 80 h 200"/>
                <a:gd name="T6" fmla="*/ 80 w 160"/>
                <a:gd name="T7" fmla="*/ 0 h 200"/>
                <a:gd name="T8" fmla="*/ 0 w 160"/>
                <a:gd name="T9" fmla="*/ 80 h 200"/>
                <a:gd name="T10" fmla="*/ 0 w 160"/>
                <a:gd name="T11" fmla="*/ 120 h 200"/>
                <a:gd name="T12" fmla="*/ 80 w 160"/>
                <a:gd name="T1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0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3">
              <a:extLst>
                <a:ext uri="{FF2B5EF4-FFF2-40B4-BE49-F238E27FC236}">
                  <a16:creationId xmlns="" xmlns:a16="http://schemas.microsoft.com/office/drawing/2014/main" id="{0EB9ECDC-D0DB-41B3-9D14-0AD05FB86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038" y="2520950"/>
              <a:ext cx="595313" cy="287338"/>
            </a:xfrm>
            <a:custGeom>
              <a:avLst/>
              <a:gdLst>
                <a:gd name="T0" fmla="*/ 320 w 320"/>
                <a:gd name="T1" fmla="*/ 160 h 160"/>
                <a:gd name="T2" fmla="*/ 320 w 320"/>
                <a:gd name="T3" fmla="*/ 93 h 160"/>
                <a:gd name="T4" fmla="*/ 160 w 320"/>
                <a:gd name="T5" fmla="*/ 0 h 160"/>
                <a:gd name="T6" fmla="*/ 0 w 320"/>
                <a:gd name="T7" fmla="*/ 93 h 160"/>
                <a:gd name="T8" fmla="*/ 0 w 32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16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="" xmlns:a16="http://schemas.microsoft.com/office/drawing/2014/main" id="{B9797CF6-0115-40C4-B1DE-8EFE26837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1919288"/>
              <a:ext cx="1090613" cy="1055688"/>
            </a:xfrm>
            <a:prstGeom prst="ellipse">
              <a:avLst/>
            </a:prstGeom>
            <a:noFill/>
            <a:ln w="1270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798470" y="2196122"/>
            <a:ext cx="268838" cy="653928"/>
            <a:chOff x="10798470" y="2196122"/>
            <a:chExt cx="268838" cy="653928"/>
          </a:xfrm>
        </p:grpSpPr>
        <p:grpSp>
          <p:nvGrpSpPr>
            <p:cNvPr id="56" name="Group 55">
              <a:extLst>
                <a:ext uri="{FF2B5EF4-FFF2-40B4-BE49-F238E27FC236}">
                  <a16:creationId xmlns="" xmlns:a16="http://schemas.microsoft.com/office/drawing/2014/main" id="{1CB96FDA-300B-4377-AD62-ECCB434B3FDA}"/>
                </a:ext>
              </a:extLst>
            </p:cNvPr>
            <p:cNvGrpSpPr/>
            <p:nvPr/>
          </p:nvGrpSpPr>
          <p:grpSpPr>
            <a:xfrm>
              <a:off x="10798470" y="2196122"/>
              <a:ext cx="268838" cy="260228"/>
              <a:chOff x="1576388" y="1919288"/>
              <a:chExt cx="1090613" cy="1055688"/>
            </a:xfrm>
          </p:grpSpPr>
          <p:sp>
            <p:nvSpPr>
              <p:cNvPr id="57" name="Freeform 56">
                <a:extLst>
                  <a:ext uri="{FF2B5EF4-FFF2-40B4-BE49-F238E27FC236}">
                    <a16:creationId xmlns="" xmlns:a16="http://schemas.microsoft.com/office/drawing/2014/main" id="{E60B33E0-B3D8-4110-975E-51D4125EA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3263" y="2089150"/>
                <a:ext cx="296863" cy="358775"/>
              </a:xfrm>
              <a:custGeom>
                <a:avLst/>
                <a:gdLst>
                  <a:gd name="T0" fmla="*/ 80 w 160"/>
                  <a:gd name="T1" fmla="*/ 200 h 200"/>
                  <a:gd name="T2" fmla="*/ 160 w 160"/>
                  <a:gd name="T3" fmla="*/ 120 h 200"/>
                  <a:gd name="T4" fmla="*/ 160 w 160"/>
                  <a:gd name="T5" fmla="*/ 80 h 200"/>
                  <a:gd name="T6" fmla="*/ 80 w 160"/>
                  <a:gd name="T7" fmla="*/ 0 h 200"/>
                  <a:gd name="T8" fmla="*/ 0 w 160"/>
                  <a:gd name="T9" fmla="*/ 80 h 200"/>
                  <a:gd name="T10" fmla="*/ 0 w 160"/>
                  <a:gd name="T11" fmla="*/ 120 h 200"/>
                  <a:gd name="T12" fmla="*/ 80 w 160"/>
                  <a:gd name="T13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20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="" xmlns:a16="http://schemas.microsoft.com/office/drawing/2014/main" id="{0EB9ECDC-D0DB-41B3-9D14-0AD05FB86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2520950"/>
                <a:ext cx="595313" cy="287338"/>
              </a:xfrm>
              <a:custGeom>
                <a:avLst/>
                <a:gdLst>
                  <a:gd name="T0" fmla="*/ 320 w 320"/>
                  <a:gd name="T1" fmla="*/ 160 h 160"/>
                  <a:gd name="T2" fmla="*/ 320 w 320"/>
                  <a:gd name="T3" fmla="*/ 93 h 160"/>
                  <a:gd name="T4" fmla="*/ 160 w 320"/>
                  <a:gd name="T5" fmla="*/ 0 h 160"/>
                  <a:gd name="T6" fmla="*/ 0 w 320"/>
                  <a:gd name="T7" fmla="*/ 93 h 160"/>
                  <a:gd name="T8" fmla="*/ 0 w 320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16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w="1270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="" xmlns:a16="http://schemas.microsoft.com/office/drawing/2014/main" id="{B9797CF6-0115-40C4-B1DE-8EFE268379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w="1270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="" xmlns:a16="http://schemas.microsoft.com/office/drawing/2014/main" id="{1CB96FDA-300B-4377-AD62-ECCB434B3FDA}"/>
                </a:ext>
              </a:extLst>
            </p:cNvPr>
            <p:cNvGrpSpPr/>
            <p:nvPr/>
          </p:nvGrpSpPr>
          <p:grpSpPr>
            <a:xfrm>
              <a:off x="10798470" y="2589822"/>
              <a:ext cx="268838" cy="260228"/>
              <a:chOff x="1576388" y="1919288"/>
              <a:chExt cx="1090613" cy="1055688"/>
            </a:xfrm>
          </p:grpSpPr>
          <p:sp>
            <p:nvSpPr>
              <p:cNvPr id="61" name="Freeform 60">
                <a:extLst>
                  <a:ext uri="{FF2B5EF4-FFF2-40B4-BE49-F238E27FC236}">
                    <a16:creationId xmlns="" xmlns:a16="http://schemas.microsoft.com/office/drawing/2014/main" id="{E60B33E0-B3D8-4110-975E-51D4125EA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3263" y="2089150"/>
                <a:ext cx="296863" cy="358775"/>
              </a:xfrm>
              <a:custGeom>
                <a:avLst/>
                <a:gdLst>
                  <a:gd name="T0" fmla="*/ 80 w 160"/>
                  <a:gd name="T1" fmla="*/ 200 h 200"/>
                  <a:gd name="T2" fmla="*/ 160 w 160"/>
                  <a:gd name="T3" fmla="*/ 120 h 200"/>
                  <a:gd name="T4" fmla="*/ 160 w 160"/>
                  <a:gd name="T5" fmla="*/ 80 h 200"/>
                  <a:gd name="T6" fmla="*/ 80 w 160"/>
                  <a:gd name="T7" fmla="*/ 0 h 200"/>
                  <a:gd name="T8" fmla="*/ 0 w 160"/>
                  <a:gd name="T9" fmla="*/ 80 h 200"/>
                  <a:gd name="T10" fmla="*/ 0 w 160"/>
                  <a:gd name="T11" fmla="*/ 120 h 200"/>
                  <a:gd name="T12" fmla="*/ 80 w 160"/>
                  <a:gd name="T13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20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w="1270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="" xmlns:a16="http://schemas.microsoft.com/office/drawing/2014/main" id="{0EB9ECDC-D0DB-41B3-9D14-0AD05FB86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4038" y="2520950"/>
                <a:ext cx="595313" cy="287338"/>
              </a:xfrm>
              <a:custGeom>
                <a:avLst/>
                <a:gdLst>
                  <a:gd name="T0" fmla="*/ 320 w 320"/>
                  <a:gd name="T1" fmla="*/ 160 h 160"/>
                  <a:gd name="T2" fmla="*/ 320 w 320"/>
                  <a:gd name="T3" fmla="*/ 93 h 160"/>
                  <a:gd name="T4" fmla="*/ 160 w 320"/>
                  <a:gd name="T5" fmla="*/ 0 h 160"/>
                  <a:gd name="T6" fmla="*/ 0 w 320"/>
                  <a:gd name="T7" fmla="*/ 93 h 160"/>
                  <a:gd name="T8" fmla="*/ 0 w 320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16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w="1270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="" xmlns:a16="http://schemas.microsoft.com/office/drawing/2014/main" id="{B9797CF6-0115-40C4-B1DE-8EFE268379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w="12700" cap="flat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2732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Program Selection &amp; Implementation</a:t>
            </a:r>
          </a:p>
        </p:txBody>
      </p:sp>
      <p:pic>
        <p:nvPicPr>
          <p:cNvPr id="33" name="Content Placeholder 3" descr="Screen Shot 2013-06-25 at 1.59.4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" r="-233"/>
          <a:stretch/>
        </p:blipFill>
        <p:spPr>
          <a:xfrm>
            <a:off x="1967776" y="1351611"/>
            <a:ext cx="8256448" cy="496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0" b="154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alpha val="3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608076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52327" y="434340"/>
            <a:ext cx="5822794" cy="307535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Kari </a:t>
            </a:r>
            <a:br>
              <a:rPr lang="en-US"/>
            </a:br>
            <a:r>
              <a:rPr lang="en-US"/>
              <a:t>Barlow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914942" y="3418251"/>
            <a:ext cx="5367325" cy="279628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/>
              <a:t>Online Education Architect</a:t>
            </a:r>
          </a:p>
          <a:p>
            <a:pPr>
              <a:lnSpc>
                <a:spcPct val="110000"/>
              </a:lnSpc>
            </a:pPr>
            <a:r>
              <a:rPr lang="en-US" sz="1800" i="1">
                <a:solidFill>
                  <a:schemeClr val="tx2"/>
                </a:solidFill>
              </a:rPr>
              <a:t>Chief Operating Officer of ASU Online </a:t>
            </a:r>
            <a:br>
              <a:rPr lang="en-US" sz="1800" i="1">
                <a:solidFill>
                  <a:schemeClr val="tx2"/>
                </a:solidFill>
              </a:rPr>
            </a:br>
            <a:r>
              <a:rPr lang="en-US" sz="1800" i="1">
                <a:solidFill>
                  <a:schemeClr val="tx2"/>
                </a:solidFill>
              </a:rPr>
              <a:t>2011 – 2016 </a:t>
            </a:r>
            <a:endParaRPr lang="en-US" sz="180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</a:pPr>
            <a:endParaRPr lang="en-US" sz="1800"/>
          </a:p>
          <a:p>
            <a:pPr>
              <a:lnSpc>
                <a:spcPct val="110000"/>
              </a:lnSpc>
            </a:pPr>
            <a:r>
              <a:rPr lang="en-US" sz="1800">
                <a:solidFill>
                  <a:schemeClr val="accent3"/>
                </a:solidFill>
              </a:rPr>
              <a:t>Island 10-22 Conference</a:t>
            </a:r>
            <a:br>
              <a:rPr lang="en-US" sz="1800">
                <a:solidFill>
                  <a:schemeClr val="accent3"/>
                </a:solidFill>
              </a:rPr>
            </a:br>
            <a:r>
              <a:rPr lang="en-US" sz="1800">
                <a:solidFill>
                  <a:schemeClr val="accent3"/>
                </a:solidFill>
              </a:rPr>
              <a:t>July 11 -13, 2019</a:t>
            </a:r>
          </a:p>
        </p:txBody>
      </p:sp>
    </p:spTree>
    <p:extLst>
      <p:ext uri="{BB962C8B-B14F-4D97-AF65-F5344CB8AC3E}">
        <p14:creationId xmlns:p14="http://schemas.microsoft.com/office/powerpoint/2010/main" val="1418504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olded Corner 71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Program Selection &amp; Implementation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48" name="Freeform 47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1628" y="1292375"/>
            <a:ext cx="3693113" cy="3077766"/>
            <a:chOff x="501628" y="1292375"/>
            <a:chExt cx="3693113" cy="3077766"/>
          </a:xfrm>
        </p:grpSpPr>
        <p:sp>
          <p:nvSpPr>
            <p:cNvPr id="38" name="Rectangle 37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1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559102" y="2360903"/>
              <a:ext cx="2635639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Write each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task / decision point on a post-it note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41" name="Rectangle 4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2">
                    <a:alpha val="6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2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114650" y="2360902"/>
              <a:ext cx="2646409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Organize the post-its into swim lanes by responsible area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22494" y="1292375"/>
            <a:ext cx="3591874" cy="3077766"/>
            <a:chOff x="7922494" y="1292375"/>
            <a:chExt cx="3591874" cy="3077766"/>
          </a:xfrm>
        </p:grpSpPr>
        <p:sp>
          <p:nvSpPr>
            <p:cNvPr id="44" name="Rectangle 43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chemeClr val="accent4">
                    <a:alpha val="68000"/>
                  </a:schemeClr>
                </a:gs>
                <a:gs pos="99000">
                  <a:schemeClr val="accent4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3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928158" y="2360902"/>
              <a:ext cx="2586210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Create flow chart indicating order of tasks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22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Building the Courses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354" y="1561961"/>
            <a:ext cx="3263354" cy="52960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94890" y="1140514"/>
            <a:ext cx="17459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Communicators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31081" y="1140514"/>
            <a:ext cx="880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Guides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22097" y="18132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Builders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47064" y="2650344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Explorers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11248" y="3487418"/>
            <a:ext cx="1895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Project Managers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47064" y="4335635"/>
            <a:ext cx="788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Fixers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928171" y="5156354"/>
            <a:ext cx="1233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Evaluators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5220" y="1813270"/>
            <a:ext cx="10390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Thinkers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51776" y="2650344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Designers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29229" y="3486353"/>
            <a:ext cx="2294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Relationship Builders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99757" y="4337972"/>
            <a:ext cx="15332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Data Analysts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58278" y="5156354"/>
            <a:ext cx="1436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tx2"/>
                </a:solidFill>
              </a:rPr>
              <a:t>Superheroes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1" r="31341" b="41707"/>
          <a:stretch/>
        </p:blipFill>
        <p:spPr>
          <a:xfrm>
            <a:off x="436532" y="1181247"/>
            <a:ext cx="3091097" cy="92367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35797" y="2037111"/>
            <a:ext cx="39757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chemeClr val="accent3"/>
                </a:solidFill>
              </a:rPr>
              <a:t>ASU INSTRUCTIONAL</a:t>
            </a:r>
          </a:p>
          <a:p>
            <a:r>
              <a:rPr lang="en-US" sz="2800" b="1">
                <a:solidFill>
                  <a:schemeClr val="accent3"/>
                </a:solidFill>
              </a:rPr>
              <a:t>DESIGNERS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7764186" y="2151824"/>
            <a:ext cx="0" cy="1673083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872993" y="1479068"/>
            <a:ext cx="369011" cy="352238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326850" y="2000358"/>
            <a:ext cx="441916" cy="2699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8763470" y="2834719"/>
            <a:ext cx="561328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1" idx="1"/>
          </p:cNvCxnSpPr>
          <p:nvPr/>
        </p:nvCxnSpPr>
        <p:spPr>
          <a:xfrm flipH="1" flipV="1">
            <a:off x="8178800" y="3302000"/>
            <a:ext cx="1132448" cy="354695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8441504" y="4032634"/>
            <a:ext cx="905560" cy="320777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8288693" y="4399685"/>
            <a:ext cx="704131" cy="756669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659211" y="2006816"/>
            <a:ext cx="533654" cy="245937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464764" y="2857942"/>
            <a:ext cx="592734" cy="32071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5982835" y="3424029"/>
            <a:ext cx="721255" cy="260019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5702532" y="4261103"/>
            <a:ext cx="579043" cy="26859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5582300" y="4906409"/>
            <a:ext cx="604269" cy="42321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764186" y="1471217"/>
            <a:ext cx="0" cy="226085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01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Marketing Launch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037786" y="1496105"/>
            <a:ext cx="6057900" cy="4786312"/>
          </a:xfrm>
          <a:prstGeom prst="roundRect">
            <a:avLst>
              <a:gd name="adj" fmla="val 844"/>
            </a:avLst>
          </a:pr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3518111" y="2673750"/>
            <a:ext cx="5097251" cy="486078"/>
          </a:xfrm>
          <a:prstGeom prst="roundRect">
            <a:avLst>
              <a:gd name="adj" fmla="val 844"/>
            </a:avLst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518112" y="1714375"/>
            <a:ext cx="2491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/>
              <a:t>Request Information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18112" y="2143300"/>
            <a:ext cx="4455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Which degree are you most interested in?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45536" y="2761680"/>
            <a:ext cx="1822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2">
                    <a:lumMod val="60000"/>
                    <a:lumOff val="40000"/>
                  </a:schemeClr>
                </a:solidFill>
              </a:rPr>
              <a:t>Select Degree Type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18111" y="5521400"/>
            <a:ext cx="5097251" cy="486078"/>
          </a:xfrm>
          <a:prstGeom prst="roundRect">
            <a:avLst>
              <a:gd name="adj" fmla="val 844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SUBMIT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8147198" y="2787913"/>
            <a:ext cx="0" cy="255310"/>
          </a:xfrm>
          <a:prstGeom prst="line">
            <a:avLst/>
          </a:prstGeom>
          <a:solidFill>
            <a:schemeClr val="bg1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Group 18"/>
          <p:cNvGrpSpPr/>
          <p:nvPr/>
        </p:nvGrpSpPr>
        <p:grpSpPr>
          <a:xfrm>
            <a:off x="8286979" y="2874337"/>
            <a:ext cx="161711" cy="95909"/>
            <a:chOff x="8096148" y="2820571"/>
            <a:chExt cx="215237" cy="127655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8096148" y="2820571"/>
              <a:ext cx="113681" cy="127655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8197704" y="2820571"/>
              <a:ext cx="113681" cy="127655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FCEDB763-B3D8-461D-B844-CA704D740DE9}"/>
              </a:ext>
            </a:extLst>
          </p:cNvPr>
          <p:cNvGrpSpPr/>
          <p:nvPr/>
        </p:nvGrpSpPr>
        <p:grpSpPr>
          <a:xfrm>
            <a:off x="3692495" y="2824701"/>
            <a:ext cx="215431" cy="207604"/>
            <a:chOff x="7648576" y="1965325"/>
            <a:chExt cx="1004888" cy="968376"/>
          </a:xfrm>
        </p:grpSpPr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EA5B41F7-7098-484D-A262-A432D09DD0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51">
              <a:extLst>
                <a:ext uri="{FF2B5EF4-FFF2-40B4-BE49-F238E27FC236}">
                  <a16:creationId xmlns="" xmlns:a16="http://schemas.microsoft.com/office/drawing/2014/main" id="{E113F623-8038-4654-B7E3-B9158BD59A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3426" y="2643188"/>
              <a:ext cx="300038" cy="290513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3518111" y="3235244"/>
            <a:ext cx="5097251" cy="486078"/>
          </a:xfrm>
          <a:prstGeom prst="roundRect">
            <a:avLst>
              <a:gd name="adj" fmla="val 844"/>
            </a:avLst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945536" y="3323174"/>
            <a:ext cx="20679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2">
                    <a:lumMod val="60000"/>
                    <a:lumOff val="40000"/>
                  </a:schemeClr>
                </a:solidFill>
              </a:rPr>
              <a:t>Select Area of Interest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8147198" y="3349407"/>
            <a:ext cx="0" cy="255310"/>
          </a:xfrm>
          <a:prstGeom prst="line">
            <a:avLst/>
          </a:prstGeom>
          <a:solidFill>
            <a:schemeClr val="bg1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6" name="Group 25"/>
          <p:cNvGrpSpPr/>
          <p:nvPr/>
        </p:nvGrpSpPr>
        <p:grpSpPr>
          <a:xfrm>
            <a:off x="8286979" y="3435831"/>
            <a:ext cx="161711" cy="95909"/>
            <a:chOff x="8096148" y="2820571"/>
            <a:chExt cx="215237" cy="127655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8096148" y="2820571"/>
              <a:ext cx="113681" cy="127655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8197704" y="2820571"/>
              <a:ext cx="113681" cy="127655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FCEDB763-B3D8-461D-B844-CA704D740DE9}"/>
              </a:ext>
            </a:extLst>
          </p:cNvPr>
          <p:cNvGrpSpPr/>
          <p:nvPr/>
        </p:nvGrpSpPr>
        <p:grpSpPr>
          <a:xfrm>
            <a:off x="3692495" y="3386195"/>
            <a:ext cx="215431" cy="207604"/>
            <a:chOff x="7648576" y="1965325"/>
            <a:chExt cx="1004888" cy="968376"/>
          </a:xfrm>
        </p:grpSpPr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EA5B41F7-7098-484D-A262-A432D09DD0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51">
              <a:extLst>
                <a:ext uri="{FF2B5EF4-FFF2-40B4-BE49-F238E27FC236}">
                  <a16:creationId xmlns="" xmlns:a16="http://schemas.microsoft.com/office/drawing/2014/main" id="{E113F623-8038-4654-B7E3-B9158BD59A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3426" y="2643188"/>
              <a:ext cx="300038" cy="290513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Rounded Rectangle 31"/>
          <p:cNvSpPr/>
          <p:nvPr/>
        </p:nvSpPr>
        <p:spPr>
          <a:xfrm>
            <a:off x="3518111" y="3797736"/>
            <a:ext cx="5097251" cy="486078"/>
          </a:xfrm>
          <a:prstGeom prst="roundRect">
            <a:avLst>
              <a:gd name="adj" fmla="val 844"/>
            </a:avLst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945536" y="3885666"/>
            <a:ext cx="22076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2">
                    <a:lumMod val="60000"/>
                    <a:lumOff val="40000"/>
                  </a:schemeClr>
                </a:solidFill>
              </a:rPr>
              <a:t>Select Desired Program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8147198" y="3911899"/>
            <a:ext cx="0" cy="255310"/>
          </a:xfrm>
          <a:prstGeom prst="line">
            <a:avLst/>
          </a:prstGeom>
          <a:solidFill>
            <a:schemeClr val="bg1"/>
          </a:solidFill>
          <a:ln w="190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5" name="Group 34"/>
          <p:cNvGrpSpPr/>
          <p:nvPr/>
        </p:nvGrpSpPr>
        <p:grpSpPr>
          <a:xfrm>
            <a:off x="8286979" y="3998323"/>
            <a:ext cx="161711" cy="95909"/>
            <a:chOff x="8096148" y="2820571"/>
            <a:chExt cx="215237" cy="127655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8096148" y="2820571"/>
              <a:ext cx="113681" cy="127655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8197704" y="2820571"/>
              <a:ext cx="113681" cy="127655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FCEDB763-B3D8-461D-B844-CA704D740DE9}"/>
              </a:ext>
            </a:extLst>
          </p:cNvPr>
          <p:cNvGrpSpPr/>
          <p:nvPr/>
        </p:nvGrpSpPr>
        <p:grpSpPr>
          <a:xfrm>
            <a:off x="3692495" y="3948687"/>
            <a:ext cx="215431" cy="207604"/>
            <a:chOff x="7648576" y="1965325"/>
            <a:chExt cx="1004888" cy="968376"/>
          </a:xfrm>
        </p:grpSpPr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EA5B41F7-7098-484D-A262-A432D09DD0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51">
              <a:extLst>
                <a:ext uri="{FF2B5EF4-FFF2-40B4-BE49-F238E27FC236}">
                  <a16:creationId xmlns="" xmlns:a16="http://schemas.microsoft.com/office/drawing/2014/main" id="{E113F623-8038-4654-B7E3-B9158BD59A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3426" y="2643188"/>
              <a:ext cx="300038" cy="290513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Rounded Rectangle 40"/>
          <p:cNvSpPr/>
          <p:nvPr/>
        </p:nvSpPr>
        <p:spPr>
          <a:xfrm>
            <a:off x="3518111" y="4355160"/>
            <a:ext cx="2491389" cy="486078"/>
          </a:xfrm>
          <a:prstGeom prst="roundRect">
            <a:avLst>
              <a:gd name="adj" fmla="val 844"/>
            </a:avLst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3600479" y="4443090"/>
            <a:ext cx="1111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2">
                    <a:lumMod val="60000"/>
                    <a:lumOff val="40000"/>
                  </a:schemeClr>
                </a:solidFill>
              </a:rPr>
              <a:t>First Name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6123973" y="4355160"/>
            <a:ext cx="2491389" cy="486078"/>
          </a:xfrm>
          <a:prstGeom prst="roundRect">
            <a:avLst>
              <a:gd name="adj" fmla="val 844"/>
            </a:avLst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6206341" y="4443090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2">
                    <a:lumMod val="60000"/>
                    <a:lumOff val="40000"/>
                  </a:schemeClr>
                </a:solidFill>
              </a:rPr>
              <a:t>Last Name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3518111" y="4912584"/>
            <a:ext cx="2491389" cy="486078"/>
          </a:xfrm>
          <a:prstGeom prst="roundRect">
            <a:avLst>
              <a:gd name="adj" fmla="val 844"/>
            </a:avLst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3600479" y="5000514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2">
                    <a:lumMod val="60000"/>
                    <a:lumOff val="40000"/>
                  </a:schemeClr>
                </a:solidFill>
              </a:rPr>
              <a:t>Email</a:t>
            </a:r>
          </a:p>
        </p:txBody>
      </p:sp>
      <p:sp>
        <p:nvSpPr>
          <p:cNvPr id="65" name="Rounded Rectangle 64"/>
          <p:cNvSpPr/>
          <p:nvPr/>
        </p:nvSpPr>
        <p:spPr>
          <a:xfrm>
            <a:off x="6123973" y="4912584"/>
            <a:ext cx="2491389" cy="486078"/>
          </a:xfrm>
          <a:prstGeom prst="roundRect">
            <a:avLst>
              <a:gd name="adj" fmla="val 844"/>
            </a:avLst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/>
          <p:cNvSpPr txBox="1"/>
          <p:nvPr/>
        </p:nvSpPr>
        <p:spPr>
          <a:xfrm>
            <a:off x="6206341" y="5000514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2">
                    <a:lumMod val="60000"/>
                    <a:lumOff val="40000"/>
                  </a:schemeClr>
                </a:solidFill>
              </a:rPr>
              <a:t>Phone</a:t>
            </a:r>
          </a:p>
        </p:txBody>
      </p:sp>
    </p:spTree>
    <p:extLst>
      <p:ext uri="{BB962C8B-B14F-4D97-AF65-F5344CB8AC3E}">
        <p14:creationId xmlns:p14="http://schemas.microsoft.com/office/powerpoint/2010/main" val="102269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lded Corner 24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Know Your Audience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2160929" y="1033895"/>
            <a:ext cx="3749096" cy="3077766"/>
            <a:chOff x="501628" y="1292375"/>
            <a:chExt cx="3749096" cy="3077766"/>
          </a:xfrm>
        </p:grpSpPr>
        <p:sp>
          <p:nvSpPr>
            <p:cNvPr id="53" name="Rectangle 52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1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15085" y="2499130"/>
              <a:ext cx="2635639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Identify your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target audience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989922" y="1033895"/>
            <a:ext cx="3539456" cy="3077766"/>
            <a:chOff x="4330621" y="1292375"/>
            <a:chExt cx="3539456" cy="3077766"/>
          </a:xfrm>
        </p:grpSpPr>
        <p:sp>
          <p:nvSpPr>
            <p:cNvPr id="57" name="Rectangle 56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2">
                    <a:alpha val="6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2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943617" y="2363808"/>
              <a:ext cx="2841795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What marketing channels will effectively reach that audience?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251027" y="3015280"/>
            <a:ext cx="3591874" cy="3077766"/>
            <a:chOff x="7922494" y="1292375"/>
            <a:chExt cx="3591874" cy="3077766"/>
          </a:xfrm>
        </p:grpSpPr>
        <p:sp>
          <p:nvSpPr>
            <p:cNvPr id="61" name="Rectangle 6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chemeClr val="accent4">
                    <a:alpha val="68000"/>
                  </a:schemeClr>
                </a:gs>
                <a:gs pos="99000">
                  <a:schemeClr val="accent4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3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928158" y="2517696"/>
              <a:ext cx="2586210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What is your message?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989922" y="3015280"/>
            <a:ext cx="3539456" cy="3077766"/>
            <a:chOff x="4330621" y="1292375"/>
            <a:chExt cx="3539456" cy="3077766"/>
          </a:xfrm>
        </p:grpSpPr>
        <p:sp>
          <p:nvSpPr>
            <p:cNvPr id="65" name="Rectangle 64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chemeClr val="accent5">
                    <a:alpha val="68000"/>
                  </a:schemeClr>
                </a:gs>
                <a:gs pos="100000">
                  <a:schemeClr val="accent5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4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223668" y="2388009"/>
              <a:ext cx="2646409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How will this marketing be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funded?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800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Teaching at Scale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139543" y="1387995"/>
            <a:ext cx="0" cy="4767877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2649791" y="1441768"/>
            <a:ext cx="1159260" cy="1159260"/>
            <a:chOff x="2992694" y="1779883"/>
            <a:chExt cx="1620158" cy="1620158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C54D08FE-F8E6-4580-9C84-3CCE52E9D9A4}"/>
                </a:ext>
              </a:extLst>
            </p:cNvPr>
            <p:cNvGrpSpPr/>
            <p:nvPr/>
          </p:nvGrpSpPr>
          <p:grpSpPr>
            <a:xfrm>
              <a:off x="3345317" y="2018393"/>
              <a:ext cx="916440" cy="1032329"/>
              <a:chOff x="9615488" y="1936750"/>
              <a:chExt cx="954088" cy="1074738"/>
            </a:xfrm>
          </p:grpSpPr>
          <p:sp>
            <p:nvSpPr>
              <p:cNvPr id="8" name="Freeform 7">
                <a:extLst>
                  <a:ext uri="{FF2B5EF4-FFF2-40B4-BE49-F238E27FC236}">
                    <a16:creationId xmlns="" xmlns:a16="http://schemas.microsoft.com/office/drawing/2014/main" id="{16134B70-E2CC-4A90-A962-517328D9D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5488" y="2463800"/>
                <a:ext cx="954088" cy="547688"/>
              </a:xfrm>
              <a:custGeom>
                <a:avLst/>
                <a:gdLst>
                  <a:gd name="T0" fmla="*/ 257 w 514"/>
                  <a:gd name="T1" fmla="*/ 53 h 306"/>
                  <a:gd name="T2" fmla="*/ 324 w 514"/>
                  <a:gd name="T3" fmla="*/ 0 h 306"/>
                  <a:gd name="T4" fmla="*/ 413 w 514"/>
                  <a:gd name="T5" fmla="*/ 43 h 306"/>
                  <a:gd name="T6" fmla="*/ 445 w 514"/>
                  <a:gd name="T7" fmla="*/ 93 h 306"/>
                  <a:gd name="T8" fmla="*/ 508 w 514"/>
                  <a:gd name="T9" fmla="*/ 227 h 306"/>
                  <a:gd name="T10" fmla="*/ 494 w 514"/>
                  <a:gd name="T11" fmla="*/ 269 h 306"/>
                  <a:gd name="T12" fmla="*/ 441 w 514"/>
                  <a:gd name="T13" fmla="*/ 306 h 306"/>
                  <a:gd name="T14" fmla="*/ 350 w 514"/>
                  <a:gd name="T15" fmla="*/ 306 h 306"/>
                  <a:gd name="T16" fmla="*/ 350 w 514"/>
                  <a:gd name="T17" fmla="*/ 226 h 306"/>
                  <a:gd name="T18" fmla="*/ 377 w 514"/>
                  <a:gd name="T19" fmla="*/ 226 h 306"/>
                  <a:gd name="T20" fmla="*/ 377 w 514"/>
                  <a:gd name="T21" fmla="*/ 106 h 306"/>
                  <a:gd name="T22" fmla="*/ 137 w 514"/>
                  <a:gd name="T23" fmla="*/ 106 h 306"/>
                  <a:gd name="T24" fmla="*/ 137 w 514"/>
                  <a:gd name="T25" fmla="*/ 226 h 306"/>
                  <a:gd name="T26" fmla="*/ 164 w 514"/>
                  <a:gd name="T27" fmla="*/ 226 h 306"/>
                  <a:gd name="T28" fmla="*/ 164 w 514"/>
                  <a:gd name="T29" fmla="*/ 306 h 306"/>
                  <a:gd name="T30" fmla="*/ 73 w 514"/>
                  <a:gd name="T31" fmla="*/ 306 h 306"/>
                  <a:gd name="T32" fmla="*/ 20 w 514"/>
                  <a:gd name="T33" fmla="*/ 269 h 306"/>
                  <a:gd name="T34" fmla="*/ 6 w 514"/>
                  <a:gd name="T35" fmla="*/ 227 h 306"/>
                  <a:gd name="T36" fmla="*/ 69 w 514"/>
                  <a:gd name="T37" fmla="*/ 93 h 306"/>
                  <a:gd name="T38" fmla="*/ 101 w 514"/>
                  <a:gd name="T39" fmla="*/ 43 h 306"/>
                  <a:gd name="T40" fmla="*/ 190 w 514"/>
                  <a:gd name="T41" fmla="*/ 0 h 306"/>
                  <a:gd name="T42" fmla="*/ 257 w 514"/>
                  <a:gd name="T43" fmla="*/ 53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306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w="1905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="" xmlns:a16="http://schemas.microsoft.com/office/drawing/2014/main" id="{8422A363-C197-429C-B199-AB1F1CB8F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8700" y="1936750"/>
                <a:ext cx="346075" cy="430213"/>
              </a:xfrm>
              <a:custGeom>
                <a:avLst/>
                <a:gdLst>
                  <a:gd name="T0" fmla="*/ 94 w 186"/>
                  <a:gd name="T1" fmla="*/ 0 h 240"/>
                  <a:gd name="T2" fmla="*/ 0 w 186"/>
                  <a:gd name="T3" fmla="*/ 120 h 240"/>
                  <a:gd name="T4" fmla="*/ 93 w 186"/>
                  <a:gd name="T5" fmla="*/ 240 h 240"/>
                  <a:gd name="T6" fmla="*/ 186 w 186"/>
                  <a:gd name="T7" fmla="*/ 120 h 240"/>
                  <a:gd name="T8" fmla="*/ 94 w 186"/>
                  <a:gd name="T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240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w="1905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Oval 9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w="19050" cap="flat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329174" y="2708859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tx2"/>
                </a:solidFill>
              </a:rPr>
              <a:t>Master Faculty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91663" y="3076030"/>
            <a:ext cx="547551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500" dirty="0">
                <a:solidFill>
                  <a:schemeClr val="tx2"/>
                </a:solidFill>
              </a:rPr>
              <a:t>Designs course with Instructional Designer</a:t>
            </a:r>
          </a:p>
          <a:p>
            <a:pPr lvl="0" algn="ctr"/>
            <a:r>
              <a:rPr lang="en-US" sz="1500" dirty="0">
                <a:solidFill>
                  <a:schemeClr val="tx2"/>
                </a:solidFill>
              </a:rPr>
              <a:t>Teaches </a:t>
            </a:r>
            <a:r>
              <a:rPr lang="en-US" sz="1500" b="1" dirty="0"/>
              <a:t>one</a:t>
            </a:r>
            <a:r>
              <a:rPr lang="en-US" sz="1500" dirty="0"/>
              <a:t> </a:t>
            </a:r>
            <a:r>
              <a:rPr lang="en-US" sz="1500" dirty="0">
                <a:solidFill>
                  <a:schemeClr val="tx2"/>
                </a:solidFill>
              </a:rPr>
              <a:t>course section at least 3 times</a:t>
            </a:r>
          </a:p>
          <a:p>
            <a:pPr lvl="0" algn="ctr"/>
            <a:r>
              <a:rPr lang="en-US" sz="1500" dirty="0">
                <a:solidFill>
                  <a:schemeClr val="tx2"/>
                </a:solidFill>
              </a:rPr>
              <a:t>Trains and mentors </a:t>
            </a:r>
            <a:r>
              <a:rPr lang="en-US" sz="1500" b="1" dirty="0"/>
              <a:t>adjuncts</a:t>
            </a:r>
            <a:r>
              <a:rPr lang="en-US" sz="1500" dirty="0">
                <a:solidFill>
                  <a:schemeClr val="tx2"/>
                </a:solidFill>
              </a:rPr>
              <a:t> who teach the course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130996" y="4701015"/>
            <a:ext cx="769470" cy="769470"/>
            <a:chOff x="2358921" y="4261166"/>
            <a:chExt cx="1327477" cy="1327477"/>
          </a:xfrm>
        </p:grpSpPr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id="{627D5539-4F92-43D0-A58F-F5067EAF0662}"/>
                </a:ext>
              </a:extLst>
            </p:cNvPr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22" name="Freeform 21">
                <a:extLst>
                  <a:ext uri="{FF2B5EF4-FFF2-40B4-BE49-F238E27FC236}">
                    <a16:creationId xmlns="" xmlns:a16="http://schemas.microsoft.com/office/drawing/2014/main" id="{D7BC9060-9EE2-4EE5-8ACE-EFF4AEFF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0" y="122238"/>
                <a:ext cx="198438" cy="238125"/>
              </a:xfrm>
              <a:custGeom>
                <a:avLst/>
                <a:gdLst>
                  <a:gd name="T0" fmla="*/ 53 w 107"/>
                  <a:gd name="T1" fmla="*/ 133 h 133"/>
                  <a:gd name="T2" fmla="*/ 0 w 107"/>
                  <a:gd name="T3" fmla="*/ 76 h 133"/>
                  <a:gd name="T4" fmla="*/ 0 w 107"/>
                  <a:gd name="T5" fmla="*/ 57 h 133"/>
                  <a:gd name="T6" fmla="*/ 53 w 107"/>
                  <a:gd name="T7" fmla="*/ 0 h 133"/>
                  <a:gd name="T8" fmla="*/ 107 w 107"/>
                  <a:gd name="T9" fmla="*/ 57 h 133"/>
                  <a:gd name="T10" fmla="*/ 107 w 107"/>
                  <a:gd name="T11" fmla="*/ 76 h 133"/>
                  <a:gd name="T12" fmla="*/ 53 w 107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33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="" xmlns:a16="http://schemas.microsoft.com/office/drawing/2014/main" id="{06E3BAD8-97D0-4BDB-97B8-635512564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431800"/>
                <a:ext cx="631825" cy="693738"/>
              </a:xfrm>
              <a:custGeom>
                <a:avLst/>
                <a:gdLst>
                  <a:gd name="T0" fmla="*/ 154 w 340"/>
                  <a:gd name="T1" fmla="*/ 387 h 387"/>
                  <a:gd name="T2" fmla="*/ 154 w 340"/>
                  <a:gd name="T3" fmla="*/ 94 h 387"/>
                  <a:gd name="T4" fmla="*/ 100 w 340"/>
                  <a:gd name="T5" fmla="*/ 120 h 387"/>
                  <a:gd name="T6" fmla="*/ 47 w 340"/>
                  <a:gd name="T7" fmla="*/ 94 h 387"/>
                  <a:gd name="T8" fmla="*/ 15 w 340"/>
                  <a:gd name="T9" fmla="*/ 66 h 387"/>
                  <a:gd name="T10" fmla="*/ 35 w 340"/>
                  <a:gd name="T11" fmla="*/ 34 h 387"/>
                  <a:gd name="T12" fmla="*/ 87 w 340"/>
                  <a:gd name="T13" fmla="*/ 54 h 387"/>
                  <a:gd name="T14" fmla="*/ 180 w 340"/>
                  <a:gd name="T15" fmla="*/ 0 h 387"/>
                  <a:gd name="T16" fmla="*/ 274 w 340"/>
                  <a:gd name="T17" fmla="*/ 0 h 387"/>
                  <a:gd name="T18" fmla="*/ 340 w 340"/>
                  <a:gd name="T19" fmla="*/ 80 h 387"/>
                  <a:gd name="T20" fmla="*/ 340 w 340"/>
                  <a:gd name="T21" fmla="*/ 160 h 387"/>
                  <a:gd name="T22" fmla="*/ 300 w 340"/>
                  <a:gd name="T23" fmla="*/ 200 h 387"/>
                  <a:gd name="T24" fmla="*/ 287 w 340"/>
                  <a:gd name="T25" fmla="*/ 2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87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Line 28">
                <a:extLst>
                  <a:ext uri="{FF2B5EF4-FFF2-40B4-BE49-F238E27FC236}">
                    <a16:creationId xmlns="" xmlns:a16="http://schemas.microsoft.com/office/drawing/2014/main" id="{AB0E3F30-A8CC-4F57-BA87-248B81913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4375" y="790575"/>
                <a:ext cx="0" cy="3349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Line 29">
                <a:extLst>
                  <a:ext uri="{FF2B5EF4-FFF2-40B4-BE49-F238E27FC236}">
                    <a16:creationId xmlns="" xmlns:a16="http://schemas.microsoft.com/office/drawing/2014/main" id="{3EB4162C-7AB3-4439-A2F7-50165F34F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8200" y="574675"/>
                <a:ext cx="0" cy="5508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="" xmlns:a16="http://schemas.microsoft.com/office/drawing/2014/main" id="{8E965E2B-0E96-4097-9B69-52FBC59EE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813" y="1588"/>
                <a:ext cx="1139825" cy="885825"/>
              </a:xfrm>
              <a:custGeom>
                <a:avLst/>
                <a:gdLst>
                  <a:gd name="T0" fmla="*/ 391 w 718"/>
                  <a:gd name="T1" fmla="*/ 558 h 558"/>
                  <a:gd name="T2" fmla="*/ 0 w 718"/>
                  <a:gd name="T3" fmla="*/ 558 h 558"/>
                  <a:gd name="T4" fmla="*/ 0 w 718"/>
                  <a:gd name="T5" fmla="*/ 0 h 558"/>
                  <a:gd name="T6" fmla="*/ 718 w 718"/>
                  <a:gd name="T7" fmla="*/ 0 h 558"/>
                  <a:gd name="T8" fmla="*/ 718 w 718"/>
                  <a:gd name="T9" fmla="*/ 558 h 558"/>
                  <a:gd name="T10" fmla="*/ 640 w 718"/>
                  <a:gd name="T11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8" h="55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Oval 26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45514" y="5664212"/>
            <a:ext cx="1340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</a:rPr>
              <a:t>Adjunct Faculty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837077" y="4701015"/>
            <a:ext cx="769470" cy="769470"/>
            <a:chOff x="2358921" y="4261166"/>
            <a:chExt cx="1327477" cy="1327477"/>
          </a:xfrm>
        </p:grpSpPr>
        <p:grpSp>
          <p:nvGrpSpPr>
            <p:cNvPr id="40" name="Group 39">
              <a:extLst>
                <a:ext uri="{FF2B5EF4-FFF2-40B4-BE49-F238E27FC236}">
                  <a16:creationId xmlns="" xmlns:a16="http://schemas.microsoft.com/office/drawing/2014/main" id="{627D5539-4F92-43D0-A58F-F5067EAF0662}"/>
                </a:ext>
              </a:extLst>
            </p:cNvPr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42" name="Freeform 41">
                <a:extLst>
                  <a:ext uri="{FF2B5EF4-FFF2-40B4-BE49-F238E27FC236}">
                    <a16:creationId xmlns="" xmlns:a16="http://schemas.microsoft.com/office/drawing/2014/main" id="{D7BC9060-9EE2-4EE5-8ACE-EFF4AEFF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0" y="122238"/>
                <a:ext cx="198438" cy="238125"/>
              </a:xfrm>
              <a:custGeom>
                <a:avLst/>
                <a:gdLst>
                  <a:gd name="T0" fmla="*/ 53 w 107"/>
                  <a:gd name="T1" fmla="*/ 133 h 133"/>
                  <a:gd name="T2" fmla="*/ 0 w 107"/>
                  <a:gd name="T3" fmla="*/ 76 h 133"/>
                  <a:gd name="T4" fmla="*/ 0 w 107"/>
                  <a:gd name="T5" fmla="*/ 57 h 133"/>
                  <a:gd name="T6" fmla="*/ 53 w 107"/>
                  <a:gd name="T7" fmla="*/ 0 h 133"/>
                  <a:gd name="T8" fmla="*/ 107 w 107"/>
                  <a:gd name="T9" fmla="*/ 57 h 133"/>
                  <a:gd name="T10" fmla="*/ 107 w 107"/>
                  <a:gd name="T11" fmla="*/ 76 h 133"/>
                  <a:gd name="T12" fmla="*/ 53 w 107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33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42">
                <a:extLst>
                  <a:ext uri="{FF2B5EF4-FFF2-40B4-BE49-F238E27FC236}">
                    <a16:creationId xmlns="" xmlns:a16="http://schemas.microsoft.com/office/drawing/2014/main" id="{06E3BAD8-97D0-4BDB-97B8-635512564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431800"/>
                <a:ext cx="631825" cy="693738"/>
              </a:xfrm>
              <a:custGeom>
                <a:avLst/>
                <a:gdLst>
                  <a:gd name="T0" fmla="*/ 154 w 340"/>
                  <a:gd name="T1" fmla="*/ 387 h 387"/>
                  <a:gd name="T2" fmla="*/ 154 w 340"/>
                  <a:gd name="T3" fmla="*/ 94 h 387"/>
                  <a:gd name="T4" fmla="*/ 100 w 340"/>
                  <a:gd name="T5" fmla="*/ 120 h 387"/>
                  <a:gd name="T6" fmla="*/ 47 w 340"/>
                  <a:gd name="T7" fmla="*/ 94 h 387"/>
                  <a:gd name="T8" fmla="*/ 15 w 340"/>
                  <a:gd name="T9" fmla="*/ 66 h 387"/>
                  <a:gd name="T10" fmla="*/ 35 w 340"/>
                  <a:gd name="T11" fmla="*/ 34 h 387"/>
                  <a:gd name="T12" fmla="*/ 87 w 340"/>
                  <a:gd name="T13" fmla="*/ 54 h 387"/>
                  <a:gd name="T14" fmla="*/ 180 w 340"/>
                  <a:gd name="T15" fmla="*/ 0 h 387"/>
                  <a:gd name="T16" fmla="*/ 274 w 340"/>
                  <a:gd name="T17" fmla="*/ 0 h 387"/>
                  <a:gd name="T18" fmla="*/ 340 w 340"/>
                  <a:gd name="T19" fmla="*/ 80 h 387"/>
                  <a:gd name="T20" fmla="*/ 340 w 340"/>
                  <a:gd name="T21" fmla="*/ 160 h 387"/>
                  <a:gd name="T22" fmla="*/ 300 w 340"/>
                  <a:gd name="T23" fmla="*/ 200 h 387"/>
                  <a:gd name="T24" fmla="*/ 287 w 340"/>
                  <a:gd name="T25" fmla="*/ 2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87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Line 28">
                <a:extLst>
                  <a:ext uri="{FF2B5EF4-FFF2-40B4-BE49-F238E27FC236}">
                    <a16:creationId xmlns="" xmlns:a16="http://schemas.microsoft.com/office/drawing/2014/main" id="{AB0E3F30-A8CC-4F57-BA87-248B81913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4375" y="790575"/>
                <a:ext cx="0" cy="3349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Line 29">
                <a:extLst>
                  <a:ext uri="{FF2B5EF4-FFF2-40B4-BE49-F238E27FC236}">
                    <a16:creationId xmlns="" xmlns:a16="http://schemas.microsoft.com/office/drawing/2014/main" id="{3EB4162C-7AB3-4439-A2F7-50165F34F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8200" y="574675"/>
                <a:ext cx="0" cy="5508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="" xmlns:a16="http://schemas.microsoft.com/office/drawing/2014/main" id="{8E965E2B-0E96-4097-9B69-52FBC59EE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813" y="1588"/>
                <a:ext cx="1139825" cy="885825"/>
              </a:xfrm>
              <a:custGeom>
                <a:avLst/>
                <a:gdLst>
                  <a:gd name="T0" fmla="*/ 391 w 718"/>
                  <a:gd name="T1" fmla="*/ 558 h 558"/>
                  <a:gd name="T2" fmla="*/ 0 w 718"/>
                  <a:gd name="T3" fmla="*/ 558 h 558"/>
                  <a:gd name="T4" fmla="*/ 0 w 718"/>
                  <a:gd name="T5" fmla="*/ 0 h 558"/>
                  <a:gd name="T6" fmla="*/ 718 w 718"/>
                  <a:gd name="T7" fmla="*/ 0 h 558"/>
                  <a:gd name="T8" fmla="*/ 718 w 718"/>
                  <a:gd name="T9" fmla="*/ 558 h 558"/>
                  <a:gd name="T10" fmla="*/ 640 w 718"/>
                  <a:gd name="T11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8" h="55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1" name="Oval 40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559204" y="5664212"/>
            <a:ext cx="1340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</a:rPr>
              <a:t>Adjunct Faculty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4538557" y="4741071"/>
            <a:ext cx="769470" cy="769470"/>
            <a:chOff x="2358921" y="4261166"/>
            <a:chExt cx="1327477" cy="1327477"/>
          </a:xfrm>
        </p:grpSpPr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627D5539-4F92-43D0-A58F-F5067EAF0662}"/>
                </a:ext>
              </a:extLst>
            </p:cNvPr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51" name="Freeform 50">
                <a:extLst>
                  <a:ext uri="{FF2B5EF4-FFF2-40B4-BE49-F238E27FC236}">
                    <a16:creationId xmlns="" xmlns:a16="http://schemas.microsoft.com/office/drawing/2014/main" id="{D7BC9060-9EE2-4EE5-8ACE-EFF4AEFF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0" y="122238"/>
                <a:ext cx="198438" cy="238125"/>
              </a:xfrm>
              <a:custGeom>
                <a:avLst/>
                <a:gdLst>
                  <a:gd name="T0" fmla="*/ 53 w 107"/>
                  <a:gd name="T1" fmla="*/ 133 h 133"/>
                  <a:gd name="T2" fmla="*/ 0 w 107"/>
                  <a:gd name="T3" fmla="*/ 76 h 133"/>
                  <a:gd name="T4" fmla="*/ 0 w 107"/>
                  <a:gd name="T5" fmla="*/ 57 h 133"/>
                  <a:gd name="T6" fmla="*/ 53 w 107"/>
                  <a:gd name="T7" fmla="*/ 0 h 133"/>
                  <a:gd name="T8" fmla="*/ 107 w 107"/>
                  <a:gd name="T9" fmla="*/ 57 h 133"/>
                  <a:gd name="T10" fmla="*/ 107 w 107"/>
                  <a:gd name="T11" fmla="*/ 76 h 133"/>
                  <a:gd name="T12" fmla="*/ 53 w 107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33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="" xmlns:a16="http://schemas.microsoft.com/office/drawing/2014/main" id="{06E3BAD8-97D0-4BDB-97B8-635512564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431800"/>
                <a:ext cx="631825" cy="693738"/>
              </a:xfrm>
              <a:custGeom>
                <a:avLst/>
                <a:gdLst>
                  <a:gd name="T0" fmla="*/ 154 w 340"/>
                  <a:gd name="T1" fmla="*/ 387 h 387"/>
                  <a:gd name="T2" fmla="*/ 154 w 340"/>
                  <a:gd name="T3" fmla="*/ 94 h 387"/>
                  <a:gd name="T4" fmla="*/ 100 w 340"/>
                  <a:gd name="T5" fmla="*/ 120 h 387"/>
                  <a:gd name="T6" fmla="*/ 47 w 340"/>
                  <a:gd name="T7" fmla="*/ 94 h 387"/>
                  <a:gd name="T8" fmla="*/ 15 w 340"/>
                  <a:gd name="T9" fmla="*/ 66 h 387"/>
                  <a:gd name="T10" fmla="*/ 35 w 340"/>
                  <a:gd name="T11" fmla="*/ 34 h 387"/>
                  <a:gd name="T12" fmla="*/ 87 w 340"/>
                  <a:gd name="T13" fmla="*/ 54 h 387"/>
                  <a:gd name="T14" fmla="*/ 180 w 340"/>
                  <a:gd name="T15" fmla="*/ 0 h 387"/>
                  <a:gd name="T16" fmla="*/ 274 w 340"/>
                  <a:gd name="T17" fmla="*/ 0 h 387"/>
                  <a:gd name="T18" fmla="*/ 340 w 340"/>
                  <a:gd name="T19" fmla="*/ 80 h 387"/>
                  <a:gd name="T20" fmla="*/ 340 w 340"/>
                  <a:gd name="T21" fmla="*/ 160 h 387"/>
                  <a:gd name="T22" fmla="*/ 300 w 340"/>
                  <a:gd name="T23" fmla="*/ 200 h 387"/>
                  <a:gd name="T24" fmla="*/ 287 w 340"/>
                  <a:gd name="T25" fmla="*/ 2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87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Line 28">
                <a:extLst>
                  <a:ext uri="{FF2B5EF4-FFF2-40B4-BE49-F238E27FC236}">
                    <a16:creationId xmlns="" xmlns:a16="http://schemas.microsoft.com/office/drawing/2014/main" id="{AB0E3F30-A8CC-4F57-BA87-248B81913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4375" y="790575"/>
                <a:ext cx="0" cy="3349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Line 29">
                <a:extLst>
                  <a:ext uri="{FF2B5EF4-FFF2-40B4-BE49-F238E27FC236}">
                    <a16:creationId xmlns="" xmlns:a16="http://schemas.microsoft.com/office/drawing/2014/main" id="{3EB4162C-7AB3-4439-A2F7-50165F34F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8200" y="574675"/>
                <a:ext cx="0" cy="5508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="" xmlns:a16="http://schemas.microsoft.com/office/drawing/2014/main" id="{8E965E2B-0E96-4097-9B69-52FBC59EE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813" y="1588"/>
                <a:ext cx="1139825" cy="885825"/>
              </a:xfrm>
              <a:custGeom>
                <a:avLst/>
                <a:gdLst>
                  <a:gd name="T0" fmla="*/ 391 w 718"/>
                  <a:gd name="T1" fmla="*/ 558 h 558"/>
                  <a:gd name="T2" fmla="*/ 0 w 718"/>
                  <a:gd name="T3" fmla="*/ 558 h 558"/>
                  <a:gd name="T4" fmla="*/ 0 w 718"/>
                  <a:gd name="T5" fmla="*/ 0 h 558"/>
                  <a:gd name="T6" fmla="*/ 718 w 718"/>
                  <a:gd name="T7" fmla="*/ 0 h 558"/>
                  <a:gd name="T8" fmla="*/ 718 w 718"/>
                  <a:gd name="T9" fmla="*/ 558 h 558"/>
                  <a:gd name="T10" fmla="*/ 640 w 718"/>
                  <a:gd name="T11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8" h="55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0" name="Oval 49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4281741" y="5664212"/>
            <a:ext cx="1340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</a:rPr>
              <a:t>Adjunct Faculty</a:t>
            </a:r>
          </a:p>
        </p:txBody>
      </p:sp>
      <p:sp>
        <p:nvSpPr>
          <p:cNvPr id="57" name="Down Arrow 56"/>
          <p:cNvSpPr/>
          <p:nvPr/>
        </p:nvSpPr>
        <p:spPr>
          <a:xfrm>
            <a:off x="3007423" y="4094584"/>
            <a:ext cx="443995" cy="428854"/>
          </a:xfrm>
          <a:prstGeom prst="downArrow">
            <a:avLst>
              <a:gd name="adj1" fmla="val 59524"/>
              <a:gd name="adj2" fmla="val 56573"/>
            </a:avLst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Down Arrow 57"/>
          <p:cNvSpPr/>
          <p:nvPr/>
        </p:nvSpPr>
        <p:spPr>
          <a:xfrm>
            <a:off x="1293732" y="4094584"/>
            <a:ext cx="443995" cy="428854"/>
          </a:xfrm>
          <a:prstGeom prst="downArrow">
            <a:avLst>
              <a:gd name="adj1" fmla="val 59524"/>
              <a:gd name="adj2" fmla="val 56573"/>
            </a:avLst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Down Arrow 58"/>
          <p:cNvSpPr/>
          <p:nvPr/>
        </p:nvSpPr>
        <p:spPr>
          <a:xfrm>
            <a:off x="4712302" y="4094584"/>
            <a:ext cx="443995" cy="428854"/>
          </a:xfrm>
          <a:prstGeom prst="downArrow">
            <a:avLst>
              <a:gd name="adj1" fmla="val 59524"/>
              <a:gd name="adj2" fmla="val 56573"/>
            </a:avLst>
          </a:prstGeom>
          <a:gradFill flip="none" rotWithShape="1">
            <a:gsLst>
              <a:gs pos="0">
                <a:schemeClr val="accent3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8443681" y="1441768"/>
            <a:ext cx="1159260" cy="1159260"/>
            <a:chOff x="2992694" y="1779883"/>
            <a:chExt cx="1620158" cy="1620158"/>
          </a:xfrm>
        </p:grpSpPr>
        <p:grpSp>
          <p:nvGrpSpPr>
            <p:cNvPr id="61" name="Group 60">
              <a:extLst>
                <a:ext uri="{FF2B5EF4-FFF2-40B4-BE49-F238E27FC236}">
                  <a16:creationId xmlns="" xmlns:a16="http://schemas.microsoft.com/office/drawing/2014/main" id="{C54D08FE-F8E6-4580-9C84-3CCE52E9D9A4}"/>
                </a:ext>
              </a:extLst>
            </p:cNvPr>
            <p:cNvGrpSpPr/>
            <p:nvPr/>
          </p:nvGrpSpPr>
          <p:grpSpPr>
            <a:xfrm>
              <a:off x="3345317" y="2018393"/>
              <a:ext cx="916440" cy="1032329"/>
              <a:chOff x="9615488" y="1936750"/>
              <a:chExt cx="954088" cy="1074738"/>
            </a:xfrm>
          </p:grpSpPr>
          <p:sp>
            <p:nvSpPr>
              <p:cNvPr id="63" name="Freeform 62">
                <a:extLst>
                  <a:ext uri="{FF2B5EF4-FFF2-40B4-BE49-F238E27FC236}">
                    <a16:creationId xmlns="" xmlns:a16="http://schemas.microsoft.com/office/drawing/2014/main" id="{16134B70-E2CC-4A90-A962-517328D9D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5488" y="2463800"/>
                <a:ext cx="954088" cy="547688"/>
              </a:xfrm>
              <a:custGeom>
                <a:avLst/>
                <a:gdLst>
                  <a:gd name="T0" fmla="*/ 257 w 514"/>
                  <a:gd name="T1" fmla="*/ 53 h 306"/>
                  <a:gd name="T2" fmla="*/ 324 w 514"/>
                  <a:gd name="T3" fmla="*/ 0 h 306"/>
                  <a:gd name="T4" fmla="*/ 413 w 514"/>
                  <a:gd name="T5" fmla="*/ 43 h 306"/>
                  <a:gd name="T6" fmla="*/ 445 w 514"/>
                  <a:gd name="T7" fmla="*/ 93 h 306"/>
                  <a:gd name="T8" fmla="*/ 508 w 514"/>
                  <a:gd name="T9" fmla="*/ 227 h 306"/>
                  <a:gd name="T10" fmla="*/ 494 w 514"/>
                  <a:gd name="T11" fmla="*/ 269 h 306"/>
                  <a:gd name="T12" fmla="*/ 441 w 514"/>
                  <a:gd name="T13" fmla="*/ 306 h 306"/>
                  <a:gd name="T14" fmla="*/ 350 w 514"/>
                  <a:gd name="T15" fmla="*/ 306 h 306"/>
                  <a:gd name="T16" fmla="*/ 350 w 514"/>
                  <a:gd name="T17" fmla="*/ 226 h 306"/>
                  <a:gd name="T18" fmla="*/ 377 w 514"/>
                  <a:gd name="T19" fmla="*/ 226 h 306"/>
                  <a:gd name="T20" fmla="*/ 377 w 514"/>
                  <a:gd name="T21" fmla="*/ 106 h 306"/>
                  <a:gd name="T22" fmla="*/ 137 w 514"/>
                  <a:gd name="T23" fmla="*/ 106 h 306"/>
                  <a:gd name="T24" fmla="*/ 137 w 514"/>
                  <a:gd name="T25" fmla="*/ 226 h 306"/>
                  <a:gd name="T26" fmla="*/ 164 w 514"/>
                  <a:gd name="T27" fmla="*/ 226 h 306"/>
                  <a:gd name="T28" fmla="*/ 164 w 514"/>
                  <a:gd name="T29" fmla="*/ 306 h 306"/>
                  <a:gd name="T30" fmla="*/ 73 w 514"/>
                  <a:gd name="T31" fmla="*/ 306 h 306"/>
                  <a:gd name="T32" fmla="*/ 20 w 514"/>
                  <a:gd name="T33" fmla="*/ 269 h 306"/>
                  <a:gd name="T34" fmla="*/ 6 w 514"/>
                  <a:gd name="T35" fmla="*/ 227 h 306"/>
                  <a:gd name="T36" fmla="*/ 69 w 514"/>
                  <a:gd name="T37" fmla="*/ 93 h 306"/>
                  <a:gd name="T38" fmla="*/ 101 w 514"/>
                  <a:gd name="T39" fmla="*/ 43 h 306"/>
                  <a:gd name="T40" fmla="*/ 190 w 514"/>
                  <a:gd name="T41" fmla="*/ 0 h 306"/>
                  <a:gd name="T42" fmla="*/ 257 w 514"/>
                  <a:gd name="T43" fmla="*/ 53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4" h="306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w="1905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="" xmlns:a16="http://schemas.microsoft.com/office/drawing/2014/main" id="{8422A363-C197-429C-B199-AB1F1CB8F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8700" y="1936750"/>
                <a:ext cx="346075" cy="430213"/>
              </a:xfrm>
              <a:custGeom>
                <a:avLst/>
                <a:gdLst>
                  <a:gd name="T0" fmla="*/ 94 w 186"/>
                  <a:gd name="T1" fmla="*/ 0 h 240"/>
                  <a:gd name="T2" fmla="*/ 0 w 186"/>
                  <a:gd name="T3" fmla="*/ 120 h 240"/>
                  <a:gd name="T4" fmla="*/ 93 w 186"/>
                  <a:gd name="T5" fmla="*/ 240 h 240"/>
                  <a:gd name="T6" fmla="*/ 186 w 186"/>
                  <a:gd name="T7" fmla="*/ 120 h 240"/>
                  <a:gd name="T8" fmla="*/ 94 w 186"/>
                  <a:gd name="T9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240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w="1905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2" name="Oval 61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w="19050" cap="flat">
              <a:gradFill flip="none" rotWithShape="1"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8123064" y="2708859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tx2"/>
                </a:solidFill>
              </a:rPr>
              <a:t>Master Faculty</a:t>
            </a:r>
          </a:p>
        </p:txBody>
      </p:sp>
      <p:sp>
        <p:nvSpPr>
          <p:cNvPr id="66" name="Rectangle 65"/>
          <p:cNvSpPr/>
          <p:nvPr/>
        </p:nvSpPr>
        <p:spPr>
          <a:xfrm>
            <a:off x="6285553" y="3076030"/>
            <a:ext cx="547551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500" dirty="0">
                <a:solidFill>
                  <a:schemeClr val="tx2"/>
                </a:solidFill>
              </a:rPr>
              <a:t>Designs course with Instructional Designer</a:t>
            </a:r>
          </a:p>
          <a:p>
            <a:pPr lvl="0" algn="ctr"/>
            <a:r>
              <a:rPr lang="en-US" sz="1500" dirty="0">
                <a:solidFill>
                  <a:schemeClr val="tx2"/>
                </a:solidFill>
              </a:rPr>
              <a:t>Teaches </a:t>
            </a:r>
            <a:r>
              <a:rPr lang="en-US" sz="1500" b="1" dirty="0"/>
              <a:t>multiple sections </a:t>
            </a:r>
            <a:r>
              <a:rPr lang="en-US" sz="1500" dirty="0">
                <a:solidFill>
                  <a:schemeClr val="tx2"/>
                </a:solidFill>
              </a:rPr>
              <a:t>of the course</a:t>
            </a:r>
          </a:p>
          <a:p>
            <a:pPr lvl="0" algn="ctr"/>
            <a:r>
              <a:rPr lang="en-US" sz="1500" dirty="0">
                <a:solidFill>
                  <a:schemeClr val="tx2"/>
                </a:solidFill>
              </a:rPr>
              <a:t>Supported by </a:t>
            </a:r>
            <a:r>
              <a:rPr lang="en-US" sz="1500" b="1" dirty="0"/>
              <a:t>teaching assistance </a:t>
            </a:r>
            <a:r>
              <a:rPr lang="en-US" sz="1500" dirty="0">
                <a:solidFill>
                  <a:schemeClr val="tx2"/>
                </a:solidFill>
              </a:rPr>
              <a:t>for grading, etc.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6924886" y="4701015"/>
            <a:ext cx="769470" cy="769470"/>
            <a:chOff x="2358921" y="4261166"/>
            <a:chExt cx="1327477" cy="1327477"/>
          </a:xfrm>
        </p:grpSpPr>
        <p:grpSp>
          <p:nvGrpSpPr>
            <p:cNvPr id="68" name="Group 67">
              <a:extLst>
                <a:ext uri="{FF2B5EF4-FFF2-40B4-BE49-F238E27FC236}">
                  <a16:creationId xmlns="" xmlns:a16="http://schemas.microsoft.com/office/drawing/2014/main" id="{627D5539-4F92-43D0-A58F-F5067EAF0662}"/>
                </a:ext>
              </a:extLst>
            </p:cNvPr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70" name="Freeform 69">
                <a:extLst>
                  <a:ext uri="{FF2B5EF4-FFF2-40B4-BE49-F238E27FC236}">
                    <a16:creationId xmlns="" xmlns:a16="http://schemas.microsoft.com/office/drawing/2014/main" id="{D7BC9060-9EE2-4EE5-8ACE-EFF4AEFF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0" y="122238"/>
                <a:ext cx="198438" cy="238125"/>
              </a:xfrm>
              <a:custGeom>
                <a:avLst/>
                <a:gdLst>
                  <a:gd name="T0" fmla="*/ 53 w 107"/>
                  <a:gd name="T1" fmla="*/ 133 h 133"/>
                  <a:gd name="T2" fmla="*/ 0 w 107"/>
                  <a:gd name="T3" fmla="*/ 76 h 133"/>
                  <a:gd name="T4" fmla="*/ 0 w 107"/>
                  <a:gd name="T5" fmla="*/ 57 h 133"/>
                  <a:gd name="T6" fmla="*/ 53 w 107"/>
                  <a:gd name="T7" fmla="*/ 0 h 133"/>
                  <a:gd name="T8" fmla="*/ 107 w 107"/>
                  <a:gd name="T9" fmla="*/ 57 h 133"/>
                  <a:gd name="T10" fmla="*/ 107 w 107"/>
                  <a:gd name="T11" fmla="*/ 76 h 133"/>
                  <a:gd name="T12" fmla="*/ 53 w 107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33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="" xmlns:a16="http://schemas.microsoft.com/office/drawing/2014/main" id="{06E3BAD8-97D0-4BDB-97B8-635512564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431800"/>
                <a:ext cx="631825" cy="693738"/>
              </a:xfrm>
              <a:custGeom>
                <a:avLst/>
                <a:gdLst>
                  <a:gd name="T0" fmla="*/ 154 w 340"/>
                  <a:gd name="T1" fmla="*/ 387 h 387"/>
                  <a:gd name="T2" fmla="*/ 154 w 340"/>
                  <a:gd name="T3" fmla="*/ 94 h 387"/>
                  <a:gd name="T4" fmla="*/ 100 w 340"/>
                  <a:gd name="T5" fmla="*/ 120 h 387"/>
                  <a:gd name="T6" fmla="*/ 47 w 340"/>
                  <a:gd name="T7" fmla="*/ 94 h 387"/>
                  <a:gd name="T8" fmla="*/ 15 w 340"/>
                  <a:gd name="T9" fmla="*/ 66 h 387"/>
                  <a:gd name="T10" fmla="*/ 35 w 340"/>
                  <a:gd name="T11" fmla="*/ 34 h 387"/>
                  <a:gd name="T12" fmla="*/ 87 w 340"/>
                  <a:gd name="T13" fmla="*/ 54 h 387"/>
                  <a:gd name="T14" fmla="*/ 180 w 340"/>
                  <a:gd name="T15" fmla="*/ 0 h 387"/>
                  <a:gd name="T16" fmla="*/ 274 w 340"/>
                  <a:gd name="T17" fmla="*/ 0 h 387"/>
                  <a:gd name="T18" fmla="*/ 340 w 340"/>
                  <a:gd name="T19" fmla="*/ 80 h 387"/>
                  <a:gd name="T20" fmla="*/ 340 w 340"/>
                  <a:gd name="T21" fmla="*/ 160 h 387"/>
                  <a:gd name="T22" fmla="*/ 300 w 340"/>
                  <a:gd name="T23" fmla="*/ 200 h 387"/>
                  <a:gd name="T24" fmla="*/ 287 w 340"/>
                  <a:gd name="T25" fmla="*/ 2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87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Line 28">
                <a:extLst>
                  <a:ext uri="{FF2B5EF4-FFF2-40B4-BE49-F238E27FC236}">
                    <a16:creationId xmlns="" xmlns:a16="http://schemas.microsoft.com/office/drawing/2014/main" id="{AB0E3F30-A8CC-4F57-BA87-248B81913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4375" y="790575"/>
                <a:ext cx="0" cy="3349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Line 29">
                <a:extLst>
                  <a:ext uri="{FF2B5EF4-FFF2-40B4-BE49-F238E27FC236}">
                    <a16:creationId xmlns="" xmlns:a16="http://schemas.microsoft.com/office/drawing/2014/main" id="{3EB4162C-7AB3-4439-A2F7-50165F34F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8200" y="574675"/>
                <a:ext cx="0" cy="5508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="" xmlns:a16="http://schemas.microsoft.com/office/drawing/2014/main" id="{8E965E2B-0E96-4097-9B69-52FBC59EE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813" y="1588"/>
                <a:ext cx="1139825" cy="885825"/>
              </a:xfrm>
              <a:custGeom>
                <a:avLst/>
                <a:gdLst>
                  <a:gd name="T0" fmla="*/ 391 w 718"/>
                  <a:gd name="T1" fmla="*/ 558 h 558"/>
                  <a:gd name="T2" fmla="*/ 0 w 718"/>
                  <a:gd name="T3" fmla="*/ 558 h 558"/>
                  <a:gd name="T4" fmla="*/ 0 w 718"/>
                  <a:gd name="T5" fmla="*/ 0 h 558"/>
                  <a:gd name="T6" fmla="*/ 718 w 718"/>
                  <a:gd name="T7" fmla="*/ 0 h 558"/>
                  <a:gd name="T8" fmla="*/ 718 w 718"/>
                  <a:gd name="T9" fmla="*/ 558 h 558"/>
                  <a:gd name="T10" fmla="*/ 640 w 718"/>
                  <a:gd name="T11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8" h="55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" name="Oval 68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6550316" y="5664212"/>
            <a:ext cx="1558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</a:rPr>
              <a:t>Master Faculty + </a:t>
            </a:r>
          </a:p>
          <a:p>
            <a:pPr algn="ctr"/>
            <a:r>
              <a:rPr lang="en-US" sz="1200" b="1">
                <a:solidFill>
                  <a:schemeClr val="tx2"/>
                </a:solidFill>
              </a:rPr>
              <a:t>Teaching assistant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8630967" y="4701015"/>
            <a:ext cx="769470" cy="769470"/>
            <a:chOff x="2358921" y="4261166"/>
            <a:chExt cx="1327477" cy="1327477"/>
          </a:xfrm>
        </p:grpSpPr>
        <p:grpSp>
          <p:nvGrpSpPr>
            <p:cNvPr id="77" name="Group 76">
              <a:extLst>
                <a:ext uri="{FF2B5EF4-FFF2-40B4-BE49-F238E27FC236}">
                  <a16:creationId xmlns="" xmlns:a16="http://schemas.microsoft.com/office/drawing/2014/main" id="{627D5539-4F92-43D0-A58F-F5067EAF0662}"/>
                </a:ext>
              </a:extLst>
            </p:cNvPr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79" name="Freeform 78">
                <a:extLst>
                  <a:ext uri="{FF2B5EF4-FFF2-40B4-BE49-F238E27FC236}">
                    <a16:creationId xmlns="" xmlns:a16="http://schemas.microsoft.com/office/drawing/2014/main" id="{D7BC9060-9EE2-4EE5-8ACE-EFF4AEFF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0" y="122238"/>
                <a:ext cx="198438" cy="238125"/>
              </a:xfrm>
              <a:custGeom>
                <a:avLst/>
                <a:gdLst>
                  <a:gd name="T0" fmla="*/ 53 w 107"/>
                  <a:gd name="T1" fmla="*/ 133 h 133"/>
                  <a:gd name="T2" fmla="*/ 0 w 107"/>
                  <a:gd name="T3" fmla="*/ 76 h 133"/>
                  <a:gd name="T4" fmla="*/ 0 w 107"/>
                  <a:gd name="T5" fmla="*/ 57 h 133"/>
                  <a:gd name="T6" fmla="*/ 53 w 107"/>
                  <a:gd name="T7" fmla="*/ 0 h 133"/>
                  <a:gd name="T8" fmla="*/ 107 w 107"/>
                  <a:gd name="T9" fmla="*/ 57 h 133"/>
                  <a:gd name="T10" fmla="*/ 107 w 107"/>
                  <a:gd name="T11" fmla="*/ 76 h 133"/>
                  <a:gd name="T12" fmla="*/ 53 w 107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33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="" xmlns:a16="http://schemas.microsoft.com/office/drawing/2014/main" id="{06E3BAD8-97D0-4BDB-97B8-635512564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431800"/>
                <a:ext cx="631825" cy="693738"/>
              </a:xfrm>
              <a:custGeom>
                <a:avLst/>
                <a:gdLst>
                  <a:gd name="T0" fmla="*/ 154 w 340"/>
                  <a:gd name="T1" fmla="*/ 387 h 387"/>
                  <a:gd name="T2" fmla="*/ 154 w 340"/>
                  <a:gd name="T3" fmla="*/ 94 h 387"/>
                  <a:gd name="T4" fmla="*/ 100 w 340"/>
                  <a:gd name="T5" fmla="*/ 120 h 387"/>
                  <a:gd name="T6" fmla="*/ 47 w 340"/>
                  <a:gd name="T7" fmla="*/ 94 h 387"/>
                  <a:gd name="T8" fmla="*/ 15 w 340"/>
                  <a:gd name="T9" fmla="*/ 66 h 387"/>
                  <a:gd name="T10" fmla="*/ 35 w 340"/>
                  <a:gd name="T11" fmla="*/ 34 h 387"/>
                  <a:gd name="T12" fmla="*/ 87 w 340"/>
                  <a:gd name="T13" fmla="*/ 54 h 387"/>
                  <a:gd name="T14" fmla="*/ 180 w 340"/>
                  <a:gd name="T15" fmla="*/ 0 h 387"/>
                  <a:gd name="T16" fmla="*/ 274 w 340"/>
                  <a:gd name="T17" fmla="*/ 0 h 387"/>
                  <a:gd name="T18" fmla="*/ 340 w 340"/>
                  <a:gd name="T19" fmla="*/ 80 h 387"/>
                  <a:gd name="T20" fmla="*/ 340 w 340"/>
                  <a:gd name="T21" fmla="*/ 160 h 387"/>
                  <a:gd name="T22" fmla="*/ 300 w 340"/>
                  <a:gd name="T23" fmla="*/ 200 h 387"/>
                  <a:gd name="T24" fmla="*/ 287 w 340"/>
                  <a:gd name="T25" fmla="*/ 2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87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Line 28">
                <a:extLst>
                  <a:ext uri="{FF2B5EF4-FFF2-40B4-BE49-F238E27FC236}">
                    <a16:creationId xmlns="" xmlns:a16="http://schemas.microsoft.com/office/drawing/2014/main" id="{AB0E3F30-A8CC-4F57-BA87-248B81913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4375" y="790575"/>
                <a:ext cx="0" cy="3349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Line 29">
                <a:extLst>
                  <a:ext uri="{FF2B5EF4-FFF2-40B4-BE49-F238E27FC236}">
                    <a16:creationId xmlns="" xmlns:a16="http://schemas.microsoft.com/office/drawing/2014/main" id="{3EB4162C-7AB3-4439-A2F7-50165F34F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8200" y="574675"/>
                <a:ext cx="0" cy="5508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82">
                <a:extLst>
                  <a:ext uri="{FF2B5EF4-FFF2-40B4-BE49-F238E27FC236}">
                    <a16:creationId xmlns="" xmlns:a16="http://schemas.microsoft.com/office/drawing/2014/main" id="{8E965E2B-0E96-4097-9B69-52FBC59EE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813" y="1588"/>
                <a:ext cx="1139825" cy="885825"/>
              </a:xfrm>
              <a:custGeom>
                <a:avLst/>
                <a:gdLst>
                  <a:gd name="T0" fmla="*/ 391 w 718"/>
                  <a:gd name="T1" fmla="*/ 558 h 558"/>
                  <a:gd name="T2" fmla="*/ 0 w 718"/>
                  <a:gd name="T3" fmla="*/ 558 h 558"/>
                  <a:gd name="T4" fmla="*/ 0 w 718"/>
                  <a:gd name="T5" fmla="*/ 0 h 558"/>
                  <a:gd name="T6" fmla="*/ 718 w 718"/>
                  <a:gd name="T7" fmla="*/ 0 h 558"/>
                  <a:gd name="T8" fmla="*/ 718 w 718"/>
                  <a:gd name="T9" fmla="*/ 558 h 558"/>
                  <a:gd name="T10" fmla="*/ 640 w 718"/>
                  <a:gd name="T11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8" h="55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8" name="Oval 77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8244186" y="5667257"/>
            <a:ext cx="1558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</a:rPr>
              <a:t>Master Faculty + </a:t>
            </a:r>
          </a:p>
          <a:p>
            <a:pPr algn="ctr"/>
            <a:r>
              <a:rPr lang="en-US" sz="1200" b="1">
                <a:solidFill>
                  <a:schemeClr val="tx2"/>
                </a:solidFill>
              </a:rPr>
              <a:t>Teaching assistant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10332447" y="4741071"/>
            <a:ext cx="769470" cy="769470"/>
            <a:chOff x="2358921" y="4261166"/>
            <a:chExt cx="1327477" cy="1327477"/>
          </a:xfrm>
        </p:grpSpPr>
        <p:grpSp>
          <p:nvGrpSpPr>
            <p:cNvPr id="86" name="Group 85">
              <a:extLst>
                <a:ext uri="{FF2B5EF4-FFF2-40B4-BE49-F238E27FC236}">
                  <a16:creationId xmlns="" xmlns:a16="http://schemas.microsoft.com/office/drawing/2014/main" id="{627D5539-4F92-43D0-A58F-F5067EAF0662}"/>
                </a:ext>
              </a:extLst>
            </p:cNvPr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88" name="Freeform 87">
                <a:extLst>
                  <a:ext uri="{FF2B5EF4-FFF2-40B4-BE49-F238E27FC236}">
                    <a16:creationId xmlns="" xmlns:a16="http://schemas.microsoft.com/office/drawing/2014/main" id="{D7BC9060-9EE2-4EE5-8ACE-EFF4AEFF9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0" y="122238"/>
                <a:ext cx="198438" cy="238125"/>
              </a:xfrm>
              <a:custGeom>
                <a:avLst/>
                <a:gdLst>
                  <a:gd name="T0" fmla="*/ 53 w 107"/>
                  <a:gd name="T1" fmla="*/ 133 h 133"/>
                  <a:gd name="T2" fmla="*/ 0 w 107"/>
                  <a:gd name="T3" fmla="*/ 76 h 133"/>
                  <a:gd name="T4" fmla="*/ 0 w 107"/>
                  <a:gd name="T5" fmla="*/ 57 h 133"/>
                  <a:gd name="T6" fmla="*/ 53 w 107"/>
                  <a:gd name="T7" fmla="*/ 0 h 133"/>
                  <a:gd name="T8" fmla="*/ 107 w 107"/>
                  <a:gd name="T9" fmla="*/ 57 h 133"/>
                  <a:gd name="T10" fmla="*/ 107 w 107"/>
                  <a:gd name="T11" fmla="*/ 76 h 133"/>
                  <a:gd name="T12" fmla="*/ 53 w 107"/>
                  <a:gd name="T13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33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>
                <a:extLst>
                  <a:ext uri="{FF2B5EF4-FFF2-40B4-BE49-F238E27FC236}">
                    <a16:creationId xmlns="" xmlns:a16="http://schemas.microsoft.com/office/drawing/2014/main" id="{06E3BAD8-97D0-4BDB-97B8-635512564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431800"/>
                <a:ext cx="631825" cy="693738"/>
              </a:xfrm>
              <a:custGeom>
                <a:avLst/>
                <a:gdLst>
                  <a:gd name="T0" fmla="*/ 154 w 340"/>
                  <a:gd name="T1" fmla="*/ 387 h 387"/>
                  <a:gd name="T2" fmla="*/ 154 w 340"/>
                  <a:gd name="T3" fmla="*/ 94 h 387"/>
                  <a:gd name="T4" fmla="*/ 100 w 340"/>
                  <a:gd name="T5" fmla="*/ 120 h 387"/>
                  <a:gd name="T6" fmla="*/ 47 w 340"/>
                  <a:gd name="T7" fmla="*/ 94 h 387"/>
                  <a:gd name="T8" fmla="*/ 15 w 340"/>
                  <a:gd name="T9" fmla="*/ 66 h 387"/>
                  <a:gd name="T10" fmla="*/ 35 w 340"/>
                  <a:gd name="T11" fmla="*/ 34 h 387"/>
                  <a:gd name="T12" fmla="*/ 87 w 340"/>
                  <a:gd name="T13" fmla="*/ 54 h 387"/>
                  <a:gd name="T14" fmla="*/ 180 w 340"/>
                  <a:gd name="T15" fmla="*/ 0 h 387"/>
                  <a:gd name="T16" fmla="*/ 274 w 340"/>
                  <a:gd name="T17" fmla="*/ 0 h 387"/>
                  <a:gd name="T18" fmla="*/ 340 w 340"/>
                  <a:gd name="T19" fmla="*/ 80 h 387"/>
                  <a:gd name="T20" fmla="*/ 340 w 340"/>
                  <a:gd name="T21" fmla="*/ 160 h 387"/>
                  <a:gd name="T22" fmla="*/ 300 w 340"/>
                  <a:gd name="T23" fmla="*/ 200 h 387"/>
                  <a:gd name="T24" fmla="*/ 287 w 340"/>
                  <a:gd name="T25" fmla="*/ 2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87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Line 28">
                <a:extLst>
                  <a:ext uri="{FF2B5EF4-FFF2-40B4-BE49-F238E27FC236}">
                    <a16:creationId xmlns="" xmlns:a16="http://schemas.microsoft.com/office/drawing/2014/main" id="{AB0E3F30-A8CC-4F57-BA87-248B81913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34375" y="790575"/>
                <a:ext cx="0" cy="3349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Line 29">
                <a:extLst>
                  <a:ext uri="{FF2B5EF4-FFF2-40B4-BE49-F238E27FC236}">
                    <a16:creationId xmlns="" xmlns:a16="http://schemas.microsoft.com/office/drawing/2014/main" id="{3EB4162C-7AB3-4439-A2F7-50165F34F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8200" y="574675"/>
                <a:ext cx="0" cy="550863"/>
              </a:xfrm>
              <a:prstGeom prst="line">
                <a:avLst/>
              </a:pr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91">
                <a:extLst>
                  <a:ext uri="{FF2B5EF4-FFF2-40B4-BE49-F238E27FC236}">
                    <a16:creationId xmlns="" xmlns:a16="http://schemas.microsoft.com/office/drawing/2014/main" id="{8E965E2B-0E96-4097-9B69-52FBC59EE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6813" y="1588"/>
                <a:ext cx="1139825" cy="885825"/>
              </a:xfrm>
              <a:custGeom>
                <a:avLst/>
                <a:gdLst>
                  <a:gd name="T0" fmla="*/ 391 w 718"/>
                  <a:gd name="T1" fmla="*/ 558 h 558"/>
                  <a:gd name="T2" fmla="*/ 0 w 718"/>
                  <a:gd name="T3" fmla="*/ 558 h 558"/>
                  <a:gd name="T4" fmla="*/ 0 w 718"/>
                  <a:gd name="T5" fmla="*/ 0 h 558"/>
                  <a:gd name="T6" fmla="*/ 718 w 718"/>
                  <a:gd name="T7" fmla="*/ 0 h 558"/>
                  <a:gd name="T8" fmla="*/ 718 w 718"/>
                  <a:gd name="T9" fmla="*/ 558 h 558"/>
                  <a:gd name="T10" fmla="*/ 640 w 718"/>
                  <a:gd name="T11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8" h="55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w="12700" cap="flat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lin ang="10800000" scaled="1"/>
                  <a:tileRect/>
                </a:gra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7" name="Oval 86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w="12700" cap="flat">
              <a:gradFill flip="none" rotWithShape="1"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lin ang="10800000" scaled="1"/>
                <a:tileRect/>
              </a:gra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10010943" y="5664212"/>
            <a:ext cx="1558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>
                <a:solidFill>
                  <a:schemeClr val="tx2"/>
                </a:solidFill>
              </a:rPr>
              <a:t>Master Faculty + </a:t>
            </a:r>
          </a:p>
          <a:p>
            <a:pPr algn="ctr"/>
            <a:r>
              <a:rPr lang="en-US" sz="1200" b="1">
                <a:solidFill>
                  <a:schemeClr val="tx2"/>
                </a:solidFill>
              </a:rPr>
              <a:t>Teaching assistant</a:t>
            </a:r>
          </a:p>
        </p:txBody>
      </p:sp>
      <p:sp>
        <p:nvSpPr>
          <p:cNvPr id="94" name="Down Arrow 93"/>
          <p:cNvSpPr/>
          <p:nvPr/>
        </p:nvSpPr>
        <p:spPr>
          <a:xfrm>
            <a:off x="8801313" y="4094584"/>
            <a:ext cx="443995" cy="428854"/>
          </a:xfrm>
          <a:prstGeom prst="downArrow">
            <a:avLst>
              <a:gd name="adj1" fmla="val 59524"/>
              <a:gd name="adj2" fmla="val 56573"/>
            </a:avLst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99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Down Arrow 94"/>
          <p:cNvSpPr/>
          <p:nvPr/>
        </p:nvSpPr>
        <p:spPr>
          <a:xfrm>
            <a:off x="7087622" y="4094584"/>
            <a:ext cx="443995" cy="428854"/>
          </a:xfrm>
          <a:prstGeom prst="downArrow">
            <a:avLst>
              <a:gd name="adj1" fmla="val 59524"/>
              <a:gd name="adj2" fmla="val 56573"/>
            </a:avLst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99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Down Arrow 95"/>
          <p:cNvSpPr/>
          <p:nvPr/>
        </p:nvSpPr>
        <p:spPr>
          <a:xfrm>
            <a:off x="10506192" y="4094584"/>
            <a:ext cx="443995" cy="428854"/>
          </a:xfrm>
          <a:prstGeom prst="downArrow">
            <a:avLst>
              <a:gd name="adj1" fmla="val 59524"/>
              <a:gd name="adj2" fmla="val 56573"/>
            </a:avLst>
          </a:prstGeom>
          <a:gradFill flip="none" rotWithShape="1">
            <a:gsLst>
              <a:gs pos="0">
                <a:schemeClr val="accent5">
                  <a:alpha val="0"/>
                </a:schemeClr>
              </a:gs>
              <a:gs pos="99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9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691614" y="1568628"/>
            <a:ext cx="8444069" cy="4044309"/>
            <a:chOff x="1296134" y="1681036"/>
            <a:chExt cx="8444069" cy="4430776"/>
          </a:xfrm>
        </p:grpSpPr>
        <p:grpSp>
          <p:nvGrpSpPr>
            <p:cNvPr id="13" name="Group 12"/>
            <p:cNvGrpSpPr/>
            <p:nvPr/>
          </p:nvGrpSpPr>
          <p:grpSpPr>
            <a:xfrm>
              <a:off x="1389941" y="1778674"/>
              <a:ext cx="8253497" cy="4237604"/>
              <a:chOff x="1610956" y="1885950"/>
              <a:chExt cx="8253497" cy="4237604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1752712" y="1885950"/>
                <a:ext cx="6946251" cy="0"/>
              </a:xfrm>
              <a:prstGeom prst="line">
                <a:avLst/>
              </a:prstGeom>
              <a:ln w="38100">
                <a:solidFill>
                  <a:schemeClr val="tx1">
                    <a:lumMod val="20000"/>
                    <a:lumOff val="8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2812113" y="4004752"/>
                <a:ext cx="5886849" cy="0"/>
              </a:xfrm>
              <a:prstGeom prst="line">
                <a:avLst/>
              </a:prstGeom>
              <a:ln w="38100">
                <a:solidFill>
                  <a:schemeClr val="tx1">
                    <a:lumMod val="20000"/>
                    <a:lumOff val="8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2812112" y="6123554"/>
                <a:ext cx="6946251" cy="0"/>
              </a:xfrm>
              <a:prstGeom prst="line">
                <a:avLst/>
              </a:prstGeom>
              <a:ln w="38100">
                <a:solidFill>
                  <a:schemeClr val="tx1">
                    <a:lumMod val="20000"/>
                    <a:lumOff val="8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Arc 10"/>
              <p:cNvSpPr/>
              <p:nvPr/>
            </p:nvSpPr>
            <p:spPr>
              <a:xfrm>
                <a:off x="7533470" y="1885951"/>
                <a:ext cx="2330983" cy="2118802"/>
              </a:xfrm>
              <a:prstGeom prst="arc">
                <a:avLst>
                  <a:gd name="adj1" fmla="val 16200000"/>
                  <a:gd name="adj2" fmla="val 5448477"/>
                </a:avLst>
              </a:prstGeom>
              <a:ln w="38100">
                <a:solidFill>
                  <a:schemeClr val="tx1">
                    <a:lumMod val="20000"/>
                    <a:lumOff val="8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Arc 24"/>
              <p:cNvSpPr/>
              <p:nvPr/>
            </p:nvSpPr>
            <p:spPr>
              <a:xfrm rot="10800000">
                <a:off x="1610956" y="4004752"/>
                <a:ext cx="2330983" cy="2118802"/>
              </a:xfrm>
              <a:prstGeom prst="arc">
                <a:avLst>
                  <a:gd name="adj1" fmla="val 16200000"/>
                  <a:gd name="adj2" fmla="val 5448477"/>
                </a:avLst>
              </a:prstGeom>
              <a:ln w="38100">
                <a:solidFill>
                  <a:schemeClr val="tx1">
                    <a:lumMod val="20000"/>
                    <a:lumOff val="8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Triangle 20"/>
            <p:cNvSpPr/>
            <p:nvPr/>
          </p:nvSpPr>
          <p:spPr>
            <a:xfrm rot="5400000">
              <a:off x="3204987" y="1693975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riangle 78"/>
            <p:cNvSpPr/>
            <p:nvPr/>
          </p:nvSpPr>
          <p:spPr>
            <a:xfrm rot="5400000">
              <a:off x="6832201" y="1693977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riangle 79"/>
            <p:cNvSpPr/>
            <p:nvPr/>
          </p:nvSpPr>
          <p:spPr>
            <a:xfrm rot="10800000">
              <a:off x="9552592" y="2757209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riangle 80"/>
            <p:cNvSpPr/>
            <p:nvPr/>
          </p:nvSpPr>
          <p:spPr>
            <a:xfrm rot="16200000" flipH="1">
              <a:off x="6832201" y="3818292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riangle 81"/>
            <p:cNvSpPr/>
            <p:nvPr/>
          </p:nvSpPr>
          <p:spPr>
            <a:xfrm rot="16200000" flipH="1">
              <a:off x="3204988" y="3818294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riangle 82"/>
            <p:cNvSpPr/>
            <p:nvPr/>
          </p:nvSpPr>
          <p:spPr>
            <a:xfrm rot="10800000" flipH="1">
              <a:off x="1296134" y="4821279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Triangle 83"/>
            <p:cNvSpPr/>
            <p:nvPr/>
          </p:nvSpPr>
          <p:spPr>
            <a:xfrm rot="5400000" flipH="1">
              <a:off x="4223180" y="5937139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riangle 84"/>
            <p:cNvSpPr/>
            <p:nvPr/>
          </p:nvSpPr>
          <p:spPr>
            <a:xfrm rot="5400000" flipH="1">
              <a:off x="7746291" y="5937140"/>
              <a:ext cx="187611" cy="161734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Student Lifecycle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519255" y="1377168"/>
            <a:ext cx="578195" cy="578195"/>
            <a:chOff x="1441243" y="1521854"/>
            <a:chExt cx="699615" cy="699615"/>
          </a:xfrm>
        </p:grpSpPr>
        <p:grpSp>
          <p:nvGrpSpPr>
            <p:cNvPr id="18" name="Group 17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291097" y="1377168"/>
            <a:ext cx="578195" cy="578195"/>
            <a:chOff x="1441243" y="1521854"/>
            <a:chExt cx="699615" cy="699615"/>
          </a:xfrm>
        </p:grpSpPr>
        <p:grpSp>
          <p:nvGrpSpPr>
            <p:cNvPr id="36" name="Group 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38" name="Oval 37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Freeform 36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773682" y="1377758"/>
            <a:ext cx="578195" cy="578195"/>
            <a:chOff x="1441243" y="1521854"/>
            <a:chExt cx="699615" cy="699615"/>
          </a:xfrm>
        </p:grpSpPr>
        <p:grpSp>
          <p:nvGrpSpPr>
            <p:cNvPr id="41" name="Group 40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Freeform 41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768469" y="3349588"/>
            <a:ext cx="578195" cy="578195"/>
            <a:chOff x="1441243" y="1521854"/>
            <a:chExt cx="699615" cy="699615"/>
          </a:xfrm>
        </p:grpSpPr>
        <p:grpSp>
          <p:nvGrpSpPr>
            <p:cNvPr id="46" name="Group 4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1" name="Freeform 50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9708035" y="5237349"/>
            <a:ext cx="578195" cy="578195"/>
            <a:chOff x="1441243" y="1521854"/>
            <a:chExt cx="699615" cy="699615"/>
          </a:xfrm>
        </p:grpSpPr>
        <p:grpSp>
          <p:nvGrpSpPr>
            <p:cNvPr id="60" name="Group 59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62" name="Oval 61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Freeform 60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184923" y="5263747"/>
            <a:ext cx="578195" cy="578195"/>
            <a:chOff x="1441243" y="1521854"/>
            <a:chExt cx="699615" cy="699615"/>
          </a:xfrm>
        </p:grpSpPr>
        <p:grpSp>
          <p:nvGrpSpPr>
            <p:cNvPr id="65" name="Group 64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67" name="Oval 66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6" name="Freeform 65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661814" y="5237349"/>
            <a:ext cx="578195" cy="578195"/>
            <a:chOff x="1441243" y="1521854"/>
            <a:chExt cx="699615" cy="699615"/>
          </a:xfrm>
        </p:grpSpPr>
        <p:grpSp>
          <p:nvGrpSpPr>
            <p:cNvPr id="70" name="Group 69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Freeform 70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291097" y="3309902"/>
            <a:ext cx="578195" cy="578195"/>
            <a:chOff x="1441243" y="1521854"/>
            <a:chExt cx="699615" cy="699615"/>
          </a:xfrm>
        </p:grpSpPr>
        <p:grpSp>
          <p:nvGrpSpPr>
            <p:cNvPr id="75" name="Group 74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6" name="Freeform 75">
              <a:extLst>
                <a:ext uri="{FF2B5EF4-FFF2-40B4-BE49-F238E27FC236}">
                  <a16:creationId xmlns="" xmlns:a16="http://schemas.microsoft.com/office/drawing/2014/main" id="{B7809468-B3E0-48D3-AA45-0E0C8A636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2577" y="1739853"/>
              <a:ext cx="296945" cy="255952"/>
            </a:xfrm>
            <a:custGeom>
              <a:avLst/>
              <a:gdLst>
                <a:gd name="T0" fmla="*/ 0 w 297"/>
                <a:gd name="T1" fmla="*/ 163 h 256"/>
                <a:gd name="T2" fmla="*/ 86 w 297"/>
                <a:gd name="T3" fmla="*/ 256 h 256"/>
                <a:gd name="T4" fmla="*/ 297 w 297"/>
                <a:gd name="T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7" h="256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1033139" y="1987020"/>
            <a:ext cx="15504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Lead Received</a:t>
            </a:r>
          </a:p>
        </p:txBody>
      </p:sp>
      <p:sp>
        <p:nvSpPr>
          <p:cNvPr id="86" name="Rectangle 85"/>
          <p:cNvSpPr/>
          <p:nvPr/>
        </p:nvSpPr>
        <p:spPr>
          <a:xfrm>
            <a:off x="4778114" y="1987020"/>
            <a:ext cx="1604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Validation; Q&amp;T</a:t>
            </a:r>
          </a:p>
        </p:txBody>
      </p:sp>
      <p:sp>
        <p:nvSpPr>
          <p:cNvPr id="87" name="Rectangle 86"/>
          <p:cNvSpPr/>
          <p:nvPr/>
        </p:nvSpPr>
        <p:spPr>
          <a:xfrm>
            <a:off x="8441852" y="1987020"/>
            <a:ext cx="12314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Admissions</a:t>
            </a:r>
          </a:p>
        </p:txBody>
      </p:sp>
      <p:sp>
        <p:nvSpPr>
          <p:cNvPr id="88" name="Rectangle 87"/>
          <p:cNvSpPr/>
          <p:nvPr/>
        </p:nvSpPr>
        <p:spPr>
          <a:xfrm>
            <a:off x="4178270" y="2902273"/>
            <a:ext cx="28038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Credit Articulation &amp; Advising</a:t>
            </a:r>
          </a:p>
        </p:txBody>
      </p:sp>
      <p:sp>
        <p:nvSpPr>
          <p:cNvPr id="89" name="Rectangle 88"/>
          <p:cNvSpPr/>
          <p:nvPr/>
        </p:nvSpPr>
        <p:spPr>
          <a:xfrm>
            <a:off x="8385170" y="2902273"/>
            <a:ext cx="13435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Financial Aid</a:t>
            </a:r>
          </a:p>
        </p:txBody>
      </p:sp>
      <p:sp>
        <p:nvSpPr>
          <p:cNvPr id="90" name="Rectangle 89"/>
          <p:cNvSpPr/>
          <p:nvPr/>
        </p:nvSpPr>
        <p:spPr>
          <a:xfrm>
            <a:off x="2311953" y="4865170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Registration</a:t>
            </a:r>
          </a:p>
        </p:txBody>
      </p:sp>
      <p:sp>
        <p:nvSpPr>
          <p:cNvPr id="91" name="Rectangle 90"/>
          <p:cNvSpPr/>
          <p:nvPr/>
        </p:nvSpPr>
        <p:spPr>
          <a:xfrm>
            <a:off x="5907998" y="4865170"/>
            <a:ext cx="11320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Instruction</a:t>
            </a:r>
          </a:p>
        </p:txBody>
      </p:sp>
      <p:sp>
        <p:nvSpPr>
          <p:cNvPr id="92" name="Rectangle 91"/>
          <p:cNvSpPr/>
          <p:nvPr/>
        </p:nvSpPr>
        <p:spPr>
          <a:xfrm>
            <a:off x="9397448" y="4865170"/>
            <a:ext cx="11993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tx2"/>
                </a:solidFill>
              </a:rPr>
              <a:t>Graduation</a:t>
            </a:r>
          </a:p>
        </p:txBody>
      </p:sp>
      <p:sp>
        <p:nvSpPr>
          <p:cNvPr id="99" name="Rectangle 98"/>
          <p:cNvSpPr/>
          <p:nvPr/>
        </p:nvSpPr>
        <p:spPr>
          <a:xfrm>
            <a:off x="10596815" y="2393914"/>
            <a:ext cx="10567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00" b="1">
                <a:solidFill>
                  <a:schemeClr val="accent3"/>
                </a:solidFill>
              </a:rPr>
              <a:t>Enrollment</a:t>
            </a:r>
            <a:br>
              <a:rPr lang="en-US" sz="1300" b="1">
                <a:solidFill>
                  <a:schemeClr val="accent3"/>
                </a:solidFill>
              </a:rPr>
            </a:br>
            <a:r>
              <a:rPr lang="en-US" sz="1300" b="1">
                <a:solidFill>
                  <a:schemeClr val="accent3"/>
                </a:solidFill>
              </a:rPr>
              <a:t>Coaching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4533443" y="6208016"/>
            <a:ext cx="385978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300" b="1">
                <a:solidFill>
                  <a:schemeClr val="accent4"/>
                </a:solidFill>
              </a:rPr>
              <a:t>Retention Coaching &amp; Support Services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0213987" y="1389308"/>
            <a:ext cx="267262" cy="2451963"/>
            <a:chOff x="9818506" y="1697108"/>
            <a:chExt cx="611853" cy="2026415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9818506" y="1697108"/>
              <a:ext cx="396848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9818506" y="3723523"/>
              <a:ext cx="396848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flipV="1">
              <a:off x="10215355" y="1697108"/>
              <a:ext cx="0" cy="2023115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10216833" y="2686741"/>
              <a:ext cx="213526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/>
          <p:cNvGrpSpPr/>
          <p:nvPr/>
        </p:nvGrpSpPr>
        <p:grpSpPr>
          <a:xfrm rot="5400000">
            <a:off x="6301178" y="2059529"/>
            <a:ext cx="293163" cy="7951016"/>
            <a:chOff x="9818506" y="1697108"/>
            <a:chExt cx="611853" cy="2026415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9818506" y="1697108"/>
              <a:ext cx="396848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>
              <a:off x="9818506" y="3723523"/>
              <a:ext cx="396848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flipV="1">
              <a:off x="10215355" y="1697108"/>
              <a:ext cx="0" cy="2023115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10216833" y="2706491"/>
              <a:ext cx="213526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461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Online Program Management Decisions</a:t>
            </a:r>
          </a:p>
        </p:txBody>
      </p:sp>
      <p:sp>
        <p:nvSpPr>
          <p:cNvPr id="46" name="Folded Corner 45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48" name="Freeform 47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49139" y="1292374"/>
            <a:ext cx="5364235" cy="3480793"/>
            <a:chOff x="540013" y="1292375"/>
            <a:chExt cx="3833128" cy="2968109"/>
          </a:xfrm>
        </p:grpSpPr>
        <p:sp>
          <p:nvSpPr>
            <p:cNvPr id="31" name="Rectangle 3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013" y="1292375"/>
              <a:ext cx="1489465" cy="2968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3400" b="1">
                  <a:solidFill>
                    <a:schemeClr val="bg1">
                      <a:alpha val="25000"/>
                    </a:schemeClr>
                  </a:solidFill>
                </a:rPr>
                <a:t>1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737502" y="2514792"/>
              <a:ext cx="2635639" cy="8135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What can you do</a:t>
              </a:r>
            </a:p>
            <a:p>
              <a:r>
                <a:rPr lang="en-US" sz="2800">
                  <a:solidFill>
                    <a:schemeClr val="bg1"/>
                  </a:solidFill>
                </a:rPr>
                <a:t>in-house?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101721" y="1292375"/>
            <a:ext cx="5443735" cy="3480793"/>
            <a:chOff x="4330621" y="1292375"/>
            <a:chExt cx="3889937" cy="2968110"/>
          </a:xfrm>
        </p:grpSpPr>
        <p:sp>
          <p:nvSpPr>
            <p:cNvPr id="35" name="Rectangle 34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2">
                    <a:alpha val="6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30621" y="1292375"/>
              <a:ext cx="1489465" cy="2968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3400" b="1">
                  <a:solidFill>
                    <a:schemeClr val="bg1">
                      <a:alpha val="25000"/>
                    </a:schemeClr>
                  </a:solidFill>
                </a:rPr>
                <a:t>2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574149" y="2514792"/>
              <a:ext cx="2646409" cy="8135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What needs to </a:t>
              </a:r>
              <a:br>
                <a:rPr lang="en-US" sz="2800">
                  <a:solidFill>
                    <a:schemeClr val="bg1"/>
                  </a:solidFill>
                </a:rPr>
              </a:br>
              <a:r>
                <a:rPr lang="en-US" sz="2800">
                  <a:solidFill>
                    <a:schemeClr val="bg1"/>
                  </a:solidFill>
                </a:rPr>
                <a:t>be outsourced?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81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Student Services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5922807" y="1659066"/>
            <a:ext cx="0" cy="4334435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6375146" y="3431900"/>
            <a:ext cx="5504433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2400"/>
              </a:spcAft>
            </a:pPr>
            <a:r>
              <a:rPr lang="en-US" sz="2400" dirty="0">
                <a:solidFill>
                  <a:schemeClr val="tx2"/>
                </a:solidFill>
              </a:rPr>
              <a:t>Each team member is assigned a role</a:t>
            </a:r>
          </a:p>
        </p:txBody>
      </p:sp>
      <p:sp>
        <p:nvSpPr>
          <p:cNvPr id="19" name="Folded Corner 1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sp>
        <p:nvSpPr>
          <p:cNvPr id="43" name="Hexagon 42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name="adj" fmla="val 29007"/>
              <a:gd name="vf" fmla="val 115470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4" name="TextBox 43"/>
          <p:cNvSpPr txBox="1"/>
          <p:nvPr/>
        </p:nvSpPr>
        <p:spPr>
          <a:xfrm>
            <a:off x="2168140" y="2359065"/>
            <a:ext cx="1744120" cy="37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3">
                    <a:lumMod val="50000"/>
                  </a:schemeClr>
                </a:solidFill>
              </a:rPr>
              <a:t>Administrator</a:t>
            </a:r>
          </a:p>
        </p:txBody>
      </p:sp>
      <p:sp>
        <p:nvSpPr>
          <p:cNvPr id="45" name="Hexagon 44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name="adj" fmla="val 29007"/>
              <a:gd name="vf" fmla="val 115470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6" name="TextBox 45"/>
          <p:cNvSpPr txBox="1"/>
          <p:nvPr/>
        </p:nvSpPr>
        <p:spPr>
          <a:xfrm>
            <a:off x="1146959" y="4614952"/>
            <a:ext cx="1072293" cy="37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sz="2000" b="1">
                <a:solidFill>
                  <a:srgbClr val="A5603A"/>
                </a:solidFill>
              </a:rPr>
              <a:t>Student</a:t>
            </a:r>
          </a:p>
        </p:txBody>
      </p:sp>
      <p:sp>
        <p:nvSpPr>
          <p:cNvPr id="47" name="Hexagon 46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name="adj" fmla="val 29007"/>
              <a:gd name="vf" fmla="val 11547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8" name="TextBox 47"/>
          <p:cNvSpPr txBox="1"/>
          <p:nvPr/>
        </p:nvSpPr>
        <p:spPr>
          <a:xfrm>
            <a:off x="3944257" y="4601647"/>
            <a:ext cx="1019598" cy="37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2">
                    <a:lumMod val="50000"/>
                  </a:schemeClr>
                </a:solidFill>
              </a:rPr>
              <a:t>Faculty</a:t>
            </a:r>
          </a:p>
        </p:txBody>
      </p:sp>
    </p:spTree>
    <p:extLst>
      <p:ext uri="{BB962C8B-B14F-4D97-AF65-F5344CB8AC3E}">
        <p14:creationId xmlns:p14="http://schemas.microsoft.com/office/powerpoint/2010/main" val="20937322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Hexagon 46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name="adj" fmla="val 29007"/>
              <a:gd name="vf" fmla="val 11547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6" name="Hexagon 45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name="adj" fmla="val 29007"/>
              <a:gd name="vf" fmla="val 115470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3" name="Hexagon 2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name="adj" fmla="val 29007"/>
              <a:gd name="vf" fmla="val 115470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Student Services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5922807" y="1659066"/>
            <a:ext cx="0" cy="4334435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6375146" y="3166521"/>
            <a:ext cx="5504433" cy="150810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2400"/>
              </a:spcAft>
            </a:pPr>
            <a:r>
              <a:rPr lang="en-US" sz="2400" dirty="0">
                <a:solidFill>
                  <a:schemeClr val="tx2"/>
                </a:solidFill>
              </a:rPr>
              <a:t>Groups of like roles meet &amp; brainstorm needed services &amp; considerations for providing them</a:t>
            </a:r>
          </a:p>
        </p:txBody>
      </p:sp>
      <p:sp>
        <p:nvSpPr>
          <p:cNvPr id="19" name="Folded Corner 1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21" name="Freeform 20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sp>
        <p:nvSpPr>
          <p:cNvPr id="40" name="Freeform 12">
            <a:extLst>
              <a:ext uri="{FF2B5EF4-FFF2-40B4-BE49-F238E27FC236}">
                <a16:creationId xmlns="" xmlns:a16="http://schemas.microsoft.com/office/drawing/2014/main" id="{CA8F35F2-B718-499B-851F-793F1E782DD4}"/>
              </a:ext>
            </a:extLst>
          </p:cNvPr>
          <p:cNvSpPr>
            <a:spLocks/>
          </p:cNvSpPr>
          <p:nvPr/>
        </p:nvSpPr>
        <p:spPr bwMode="auto">
          <a:xfrm>
            <a:off x="2869002" y="3565173"/>
            <a:ext cx="2672740" cy="2465640"/>
          </a:xfrm>
          <a:custGeom>
            <a:avLst/>
            <a:gdLst>
              <a:gd name="T0" fmla="*/ 440 w 742"/>
              <a:gd name="T1" fmla="*/ 698 h 698"/>
              <a:gd name="T2" fmla="*/ 742 w 742"/>
              <a:gd name="T3" fmla="*/ 523 h 698"/>
              <a:gd name="T4" fmla="*/ 742 w 742"/>
              <a:gd name="T5" fmla="*/ 175 h 698"/>
              <a:gd name="T6" fmla="*/ 440 w 742"/>
              <a:gd name="T7" fmla="*/ 0 h 698"/>
              <a:gd name="T8" fmla="*/ 340 w 742"/>
              <a:gd name="T9" fmla="*/ 58 h 698"/>
              <a:gd name="T10" fmla="*/ 330 w 742"/>
              <a:gd name="T11" fmla="*/ 70 h 698"/>
              <a:gd name="T12" fmla="*/ 340 w 742"/>
              <a:gd name="T13" fmla="*/ 97 h 698"/>
              <a:gd name="T14" fmla="*/ 344 w 742"/>
              <a:gd name="T15" fmla="*/ 99 h 698"/>
              <a:gd name="T16" fmla="*/ 355 w 742"/>
              <a:gd name="T17" fmla="*/ 104 h 698"/>
              <a:gd name="T18" fmla="*/ 381 w 742"/>
              <a:gd name="T19" fmla="*/ 171 h 698"/>
              <a:gd name="T20" fmla="*/ 309 w 742"/>
              <a:gd name="T21" fmla="*/ 207 h 698"/>
              <a:gd name="T22" fmla="*/ 298 w 742"/>
              <a:gd name="T23" fmla="*/ 202 h 698"/>
              <a:gd name="T24" fmla="*/ 271 w 742"/>
              <a:gd name="T25" fmla="*/ 141 h 698"/>
              <a:gd name="T26" fmla="*/ 269 w 742"/>
              <a:gd name="T27" fmla="*/ 125 h 698"/>
              <a:gd name="T28" fmla="*/ 260 w 742"/>
              <a:gd name="T29" fmla="*/ 117 h 698"/>
              <a:gd name="T30" fmla="*/ 238 w 742"/>
              <a:gd name="T31" fmla="*/ 117 h 698"/>
              <a:gd name="T32" fmla="*/ 138 w 742"/>
              <a:gd name="T33" fmla="*/ 175 h 698"/>
              <a:gd name="T34" fmla="*/ 138 w 742"/>
              <a:gd name="T35" fmla="*/ 290 h 698"/>
              <a:gd name="T36" fmla="*/ 129 w 742"/>
              <a:gd name="T37" fmla="*/ 311 h 698"/>
              <a:gd name="T38" fmla="*/ 108 w 742"/>
              <a:gd name="T39" fmla="*/ 320 h 698"/>
              <a:gd name="T40" fmla="*/ 92 w 742"/>
              <a:gd name="T41" fmla="*/ 316 h 698"/>
              <a:gd name="T42" fmla="*/ 87 w 742"/>
              <a:gd name="T43" fmla="*/ 312 h 698"/>
              <a:gd name="T44" fmla="*/ 79 w 742"/>
              <a:gd name="T45" fmla="*/ 306 h 698"/>
              <a:gd name="T46" fmla="*/ 22 w 742"/>
              <a:gd name="T47" fmla="*/ 312 h 698"/>
              <a:gd name="T48" fmla="*/ 18 w 742"/>
              <a:gd name="T49" fmla="*/ 382 h 698"/>
              <a:gd name="T50" fmla="*/ 30 w 742"/>
              <a:gd name="T51" fmla="*/ 392 h 698"/>
              <a:gd name="T52" fmla="*/ 87 w 742"/>
              <a:gd name="T53" fmla="*/ 386 h 698"/>
              <a:gd name="T54" fmla="*/ 123 w 742"/>
              <a:gd name="T55" fmla="*/ 382 h 698"/>
              <a:gd name="T56" fmla="*/ 130 w 742"/>
              <a:gd name="T57" fmla="*/ 388 h 698"/>
              <a:gd name="T58" fmla="*/ 138 w 742"/>
              <a:gd name="T59" fmla="*/ 408 h 698"/>
              <a:gd name="T60" fmla="*/ 138 w 742"/>
              <a:gd name="T61" fmla="*/ 523 h 698"/>
              <a:gd name="T62" fmla="*/ 440 w 742"/>
              <a:gd name="T63" fmla="*/ 69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2" h="698">
                <a:moveTo>
                  <a:pt x="440" y="698"/>
                </a:moveTo>
                <a:cubicBezTo>
                  <a:pt x="742" y="523"/>
                  <a:pt x="742" y="523"/>
                  <a:pt x="742" y="523"/>
                </a:cubicBezTo>
                <a:cubicBezTo>
                  <a:pt x="742" y="175"/>
                  <a:pt x="742" y="175"/>
                  <a:pt x="742" y="175"/>
                </a:cubicBezTo>
                <a:cubicBezTo>
                  <a:pt x="440" y="0"/>
                  <a:pt x="440" y="0"/>
                  <a:pt x="440" y="0"/>
                </a:cubicBezTo>
                <a:cubicBezTo>
                  <a:pt x="340" y="58"/>
                  <a:pt x="340" y="58"/>
                  <a:pt x="340" y="58"/>
                </a:cubicBezTo>
                <a:cubicBezTo>
                  <a:pt x="336" y="60"/>
                  <a:pt x="331" y="66"/>
                  <a:pt x="330" y="70"/>
                </a:cubicBezTo>
                <a:cubicBezTo>
                  <a:pt x="326" y="81"/>
                  <a:pt x="331" y="92"/>
                  <a:pt x="340" y="97"/>
                </a:cubicBezTo>
                <a:cubicBezTo>
                  <a:pt x="341" y="98"/>
                  <a:pt x="343" y="99"/>
                  <a:pt x="344" y="99"/>
                </a:cubicBezTo>
                <a:cubicBezTo>
                  <a:pt x="348" y="100"/>
                  <a:pt x="352" y="102"/>
                  <a:pt x="355" y="104"/>
                </a:cubicBezTo>
                <a:cubicBezTo>
                  <a:pt x="378" y="117"/>
                  <a:pt x="389" y="145"/>
                  <a:pt x="381" y="171"/>
                </a:cubicBezTo>
                <a:cubicBezTo>
                  <a:pt x="371" y="200"/>
                  <a:pt x="339" y="217"/>
                  <a:pt x="309" y="207"/>
                </a:cubicBezTo>
                <a:cubicBezTo>
                  <a:pt x="305" y="206"/>
                  <a:pt x="302" y="204"/>
                  <a:pt x="298" y="202"/>
                </a:cubicBezTo>
                <a:cubicBezTo>
                  <a:pt x="277" y="190"/>
                  <a:pt x="266" y="165"/>
                  <a:pt x="271" y="141"/>
                </a:cubicBezTo>
                <a:cubicBezTo>
                  <a:pt x="272" y="137"/>
                  <a:pt x="271" y="129"/>
                  <a:pt x="269" y="125"/>
                </a:cubicBezTo>
                <a:cubicBezTo>
                  <a:pt x="267" y="122"/>
                  <a:pt x="264" y="119"/>
                  <a:pt x="260" y="117"/>
                </a:cubicBezTo>
                <a:cubicBezTo>
                  <a:pt x="253" y="113"/>
                  <a:pt x="245" y="113"/>
                  <a:pt x="238" y="117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290"/>
                  <a:pt x="138" y="290"/>
                  <a:pt x="138" y="290"/>
                </a:cubicBezTo>
                <a:cubicBezTo>
                  <a:pt x="138" y="298"/>
                  <a:pt x="135" y="305"/>
                  <a:pt x="129" y="311"/>
                </a:cubicBezTo>
                <a:cubicBezTo>
                  <a:pt x="123" y="317"/>
                  <a:pt x="116" y="320"/>
                  <a:pt x="108" y="320"/>
                </a:cubicBezTo>
                <a:cubicBezTo>
                  <a:pt x="103" y="320"/>
                  <a:pt x="97" y="319"/>
                  <a:pt x="92" y="316"/>
                </a:cubicBezTo>
                <a:cubicBezTo>
                  <a:pt x="90" y="315"/>
                  <a:pt x="89" y="313"/>
                  <a:pt x="87" y="312"/>
                </a:cubicBezTo>
                <a:cubicBezTo>
                  <a:pt x="85" y="310"/>
                  <a:pt x="82" y="308"/>
                  <a:pt x="79" y="306"/>
                </a:cubicBezTo>
                <a:cubicBezTo>
                  <a:pt x="61" y="296"/>
                  <a:pt x="37" y="298"/>
                  <a:pt x="22" y="312"/>
                </a:cubicBezTo>
                <a:cubicBezTo>
                  <a:pt x="2" y="330"/>
                  <a:pt x="0" y="361"/>
                  <a:pt x="18" y="382"/>
                </a:cubicBezTo>
                <a:cubicBezTo>
                  <a:pt x="21" y="386"/>
                  <a:pt x="26" y="389"/>
                  <a:pt x="30" y="392"/>
                </a:cubicBezTo>
                <a:cubicBezTo>
                  <a:pt x="48" y="402"/>
                  <a:pt x="72" y="400"/>
                  <a:pt x="87" y="386"/>
                </a:cubicBezTo>
                <a:cubicBezTo>
                  <a:pt x="97" y="377"/>
                  <a:pt x="111" y="375"/>
                  <a:pt x="123" y="382"/>
                </a:cubicBezTo>
                <a:cubicBezTo>
                  <a:pt x="125" y="384"/>
                  <a:pt x="128" y="386"/>
                  <a:pt x="130" y="388"/>
                </a:cubicBezTo>
                <a:cubicBezTo>
                  <a:pt x="135" y="393"/>
                  <a:pt x="138" y="402"/>
                  <a:pt x="138" y="408"/>
                </a:cubicBezTo>
                <a:cubicBezTo>
                  <a:pt x="138" y="523"/>
                  <a:pt x="138" y="523"/>
                  <a:pt x="138" y="523"/>
                </a:cubicBezTo>
                <a:lnTo>
                  <a:pt x="440" y="698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2" name="Freeform 13">
            <a:extLst>
              <a:ext uri="{FF2B5EF4-FFF2-40B4-BE49-F238E27FC236}">
                <a16:creationId xmlns="" xmlns:a16="http://schemas.microsoft.com/office/drawing/2014/main" id="{95A6B39C-117E-4140-8391-C4647E0E919D}"/>
              </a:ext>
            </a:extLst>
          </p:cNvPr>
          <p:cNvSpPr>
            <a:spLocks/>
          </p:cNvSpPr>
          <p:nvPr/>
        </p:nvSpPr>
        <p:spPr bwMode="auto">
          <a:xfrm>
            <a:off x="595422" y="3441239"/>
            <a:ext cx="2178633" cy="2589574"/>
          </a:xfrm>
          <a:custGeom>
            <a:avLst/>
            <a:gdLst>
              <a:gd name="T0" fmla="*/ 302 w 605"/>
              <a:gd name="T1" fmla="*/ 733 h 733"/>
              <a:gd name="T2" fmla="*/ 604 w 605"/>
              <a:gd name="T3" fmla="*/ 558 h 733"/>
              <a:gd name="T4" fmla="*/ 604 w 605"/>
              <a:gd name="T5" fmla="*/ 443 h 733"/>
              <a:gd name="T6" fmla="*/ 599 w 605"/>
              <a:gd name="T7" fmla="*/ 428 h 733"/>
              <a:gd name="T8" fmla="*/ 593 w 605"/>
              <a:gd name="T9" fmla="*/ 423 h 733"/>
              <a:gd name="T10" fmla="*/ 566 w 605"/>
              <a:gd name="T11" fmla="*/ 426 h 733"/>
              <a:gd name="T12" fmla="*/ 500 w 605"/>
              <a:gd name="T13" fmla="*/ 433 h 733"/>
              <a:gd name="T14" fmla="*/ 486 w 605"/>
              <a:gd name="T15" fmla="*/ 422 h 733"/>
              <a:gd name="T16" fmla="*/ 491 w 605"/>
              <a:gd name="T17" fmla="*/ 342 h 733"/>
              <a:gd name="T18" fmla="*/ 567 w 605"/>
              <a:gd name="T19" fmla="*/ 342 h 733"/>
              <a:gd name="T20" fmla="*/ 570 w 605"/>
              <a:gd name="T21" fmla="*/ 344 h 733"/>
              <a:gd name="T22" fmla="*/ 582 w 605"/>
              <a:gd name="T23" fmla="*/ 347 h 733"/>
              <a:gd name="T24" fmla="*/ 604 w 605"/>
              <a:gd name="T25" fmla="*/ 325 h 733"/>
              <a:gd name="T26" fmla="*/ 604 w 605"/>
              <a:gd name="T27" fmla="*/ 210 h 733"/>
              <a:gd name="T28" fmla="*/ 505 w 605"/>
              <a:gd name="T29" fmla="*/ 152 h 733"/>
              <a:gd name="T30" fmla="*/ 493 w 605"/>
              <a:gd name="T31" fmla="*/ 111 h 733"/>
              <a:gd name="T32" fmla="*/ 510 w 605"/>
              <a:gd name="T33" fmla="*/ 97 h 733"/>
              <a:gd name="T34" fmla="*/ 543 w 605"/>
              <a:gd name="T35" fmla="*/ 40 h 733"/>
              <a:gd name="T36" fmla="*/ 519 w 605"/>
              <a:gd name="T37" fmla="*/ 8 h 733"/>
              <a:gd name="T38" fmla="*/ 485 w 605"/>
              <a:gd name="T39" fmla="*/ 2 h 733"/>
              <a:gd name="T40" fmla="*/ 447 w 605"/>
              <a:gd name="T41" fmla="*/ 60 h 733"/>
              <a:gd name="T42" fmla="*/ 424 w 605"/>
              <a:gd name="T43" fmla="*/ 96 h 733"/>
              <a:gd name="T44" fmla="*/ 403 w 605"/>
              <a:gd name="T45" fmla="*/ 93 h 733"/>
              <a:gd name="T46" fmla="*/ 402 w 605"/>
              <a:gd name="T47" fmla="*/ 93 h 733"/>
              <a:gd name="T48" fmla="*/ 302 w 605"/>
              <a:gd name="T49" fmla="*/ 35 h 733"/>
              <a:gd name="T50" fmla="*/ 0 w 605"/>
              <a:gd name="T51" fmla="*/ 210 h 733"/>
              <a:gd name="T52" fmla="*/ 0 w 605"/>
              <a:gd name="T53" fmla="*/ 558 h 733"/>
              <a:gd name="T54" fmla="*/ 302 w 605"/>
              <a:gd name="T55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05" h="733">
                <a:moveTo>
                  <a:pt x="302" y="733"/>
                </a:moveTo>
                <a:cubicBezTo>
                  <a:pt x="604" y="558"/>
                  <a:pt x="604" y="558"/>
                  <a:pt x="604" y="558"/>
                </a:cubicBezTo>
                <a:cubicBezTo>
                  <a:pt x="604" y="443"/>
                  <a:pt x="604" y="443"/>
                  <a:pt x="604" y="443"/>
                </a:cubicBezTo>
                <a:cubicBezTo>
                  <a:pt x="605" y="438"/>
                  <a:pt x="602" y="431"/>
                  <a:pt x="599" y="428"/>
                </a:cubicBezTo>
                <a:cubicBezTo>
                  <a:pt x="597" y="426"/>
                  <a:pt x="595" y="425"/>
                  <a:pt x="593" y="423"/>
                </a:cubicBezTo>
                <a:cubicBezTo>
                  <a:pt x="584" y="418"/>
                  <a:pt x="574" y="420"/>
                  <a:pt x="566" y="426"/>
                </a:cubicBezTo>
                <a:cubicBezTo>
                  <a:pt x="548" y="443"/>
                  <a:pt x="522" y="445"/>
                  <a:pt x="500" y="433"/>
                </a:cubicBezTo>
                <a:cubicBezTo>
                  <a:pt x="495" y="430"/>
                  <a:pt x="490" y="426"/>
                  <a:pt x="486" y="422"/>
                </a:cubicBezTo>
                <a:cubicBezTo>
                  <a:pt x="466" y="398"/>
                  <a:pt x="468" y="362"/>
                  <a:pt x="491" y="342"/>
                </a:cubicBezTo>
                <a:cubicBezTo>
                  <a:pt x="511" y="323"/>
                  <a:pt x="545" y="322"/>
                  <a:pt x="567" y="342"/>
                </a:cubicBezTo>
                <a:cubicBezTo>
                  <a:pt x="567" y="343"/>
                  <a:pt x="569" y="343"/>
                  <a:pt x="570" y="344"/>
                </a:cubicBezTo>
                <a:cubicBezTo>
                  <a:pt x="574" y="346"/>
                  <a:pt x="578" y="348"/>
                  <a:pt x="582" y="347"/>
                </a:cubicBezTo>
                <a:cubicBezTo>
                  <a:pt x="594" y="347"/>
                  <a:pt x="604" y="337"/>
                  <a:pt x="604" y="325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490" y="144"/>
                  <a:pt x="485" y="125"/>
                  <a:pt x="493" y="111"/>
                </a:cubicBezTo>
                <a:cubicBezTo>
                  <a:pt x="496" y="105"/>
                  <a:pt x="504" y="99"/>
                  <a:pt x="510" y="97"/>
                </a:cubicBezTo>
                <a:cubicBezTo>
                  <a:pt x="534" y="90"/>
                  <a:pt x="548" y="64"/>
                  <a:pt x="543" y="40"/>
                </a:cubicBezTo>
                <a:cubicBezTo>
                  <a:pt x="540" y="27"/>
                  <a:pt x="532" y="15"/>
                  <a:pt x="519" y="8"/>
                </a:cubicBezTo>
                <a:cubicBezTo>
                  <a:pt x="509" y="2"/>
                  <a:pt x="497" y="0"/>
                  <a:pt x="485" y="2"/>
                </a:cubicBezTo>
                <a:cubicBezTo>
                  <a:pt x="458" y="8"/>
                  <a:pt x="441" y="34"/>
                  <a:pt x="447" y="60"/>
                </a:cubicBezTo>
                <a:cubicBezTo>
                  <a:pt x="450" y="77"/>
                  <a:pt x="440" y="93"/>
                  <a:pt x="424" y="96"/>
                </a:cubicBezTo>
                <a:cubicBezTo>
                  <a:pt x="417" y="98"/>
                  <a:pt x="409" y="97"/>
                  <a:pt x="403" y="93"/>
                </a:cubicBezTo>
                <a:cubicBezTo>
                  <a:pt x="402" y="93"/>
                  <a:pt x="402" y="93"/>
                  <a:pt x="402" y="93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558"/>
                  <a:pt x="0" y="558"/>
                  <a:pt x="0" y="558"/>
                </a:cubicBezTo>
                <a:lnTo>
                  <a:pt x="302" y="733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4" name="Freeform 11">
            <a:extLst>
              <a:ext uri="{FF2B5EF4-FFF2-40B4-BE49-F238E27FC236}">
                <a16:creationId xmlns="" xmlns:a16="http://schemas.microsoft.com/office/drawing/2014/main" id="{B0E85C2E-7EB7-429B-B4CA-E08A2252D293}"/>
              </a:ext>
            </a:extLst>
          </p:cNvPr>
          <p:cNvSpPr>
            <a:spLocks/>
          </p:cNvSpPr>
          <p:nvPr/>
        </p:nvSpPr>
        <p:spPr bwMode="auto">
          <a:xfrm>
            <a:off x="1952514" y="1315817"/>
            <a:ext cx="2175372" cy="2589574"/>
          </a:xfrm>
          <a:custGeom>
            <a:avLst/>
            <a:gdLst>
              <a:gd name="T0" fmla="*/ 244 w 604"/>
              <a:gd name="T1" fmla="*/ 533 h 733"/>
              <a:gd name="T2" fmla="*/ 206 w 604"/>
              <a:gd name="T3" fmla="*/ 598 h 733"/>
              <a:gd name="T4" fmla="*/ 194 w 604"/>
              <a:gd name="T5" fmla="*/ 608 h 733"/>
              <a:gd name="T6" fmla="*/ 202 w 604"/>
              <a:gd name="T7" fmla="*/ 639 h 733"/>
              <a:gd name="T8" fmla="*/ 302 w 604"/>
              <a:gd name="T9" fmla="*/ 697 h 733"/>
              <a:gd name="T10" fmla="*/ 402 w 604"/>
              <a:gd name="T11" fmla="*/ 639 h 733"/>
              <a:gd name="T12" fmla="*/ 432 w 604"/>
              <a:gd name="T13" fmla="*/ 639 h 733"/>
              <a:gd name="T14" fmla="*/ 443 w 604"/>
              <a:gd name="T15" fmla="*/ 650 h 733"/>
              <a:gd name="T16" fmla="*/ 446 w 604"/>
              <a:gd name="T17" fmla="*/ 672 h 733"/>
              <a:gd name="T18" fmla="*/ 470 w 604"/>
              <a:gd name="T19" fmla="*/ 725 h 733"/>
              <a:gd name="T20" fmla="*/ 479 w 604"/>
              <a:gd name="T21" fmla="*/ 729 h 733"/>
              <a:gd name="T22" fmla="*/ 517 w 604"/>
              <a:gd name="T23" fmla="*/ 726 h 733"/>
              <a:gd name="T24" fmla="*/ 541 w 604"/>
              <a:gd name="T25" fmla="*/ 697 h 733"/>
              <a:gd name="T26" fmla="*/ 519 w 604"/>
              <a:gd name="T27" fmla="*/ 639 h 733"/>
              <a:gd name="T28" fmla="*/ 510 w 604"/>
              <a:gd name="T29" fmla="*/ 635 h 733"/>
              <a:gd name="T30" fmla="*/ 504 w 604"/>
              <a:gd name="T31" fmla="*/ 633 h 733"/>
              <a:gd name="T32" fmla="*/ 504 w 604"/>
              <a:gd name="T33" fmla="*/ 633 h 733"/>
              <a:gd name="T34" fmla="*/ 491 w 604"/>
              <a:gd name="T35" fmla="*/ 597 h 733"/>
              <a:gd name="T36" fmla="*/ 504 w 604"/>
              <a:gd name="T37" fmla="*/ 580 h 733"/>
              <a:gd name="T38" fmla="*/ 604 w 604"/>
              <a:gd name="T39" fmla="*/ 523 h 733"/>
              <a:gd name="T40" fmla="*/ 604 w 604"/>
              <a:gd name="T41" fmla="*/ 174 h 733"/>
              <a:gd name="T42" fmla="*/ 302 w 604"/>
              <a:gd name="T43" fmla="*/ 0 h 733"/>
              <a:gd name="T44" fmla="*/ 0 w 604"/>
              <a:gd name="T45" fmla="*/ 174 h 733"/>
              <a:gd name="T46" fmla="*/ 0 w 604"/>
              <a:gd name="T47" fmla="*/ 523 h 733"/>
              <a:gd name="T48" fmla="*/ 100 w 604"/>
              <a:gd name="T49" fmla="*/ 580 h 733"/>
              <a:gd name="T50" fmla="*/ 116 w 604"/>
              <a:gd name="T51" fmla="*/ 583 h 733"/>
              <a:gd name="T52" fmla="*/ 133 w 604"/>
              <a:gd name="T53" fmla="*/ 556 h 733"/>
              <a:gd name="T54" fmla="*/ 141 w 604"/>
              <a:gd name="T55" fmla="*/ 513 h 733"/>
              <a:gd name="T56" fmla="*/ 177 w 604"/>
              <a:gd name="T57" fmla="*/ 489 h 733"/>
              <a:gd name="T58" fmla="*/ 217 w 604"/>
              <a:gd name="T59" fmla="*/ 495 h 733"/>
              <a:gd name="T60" fmla="*/ 244 w 604"/>
              <a:gd name="T61" fmla="*/ 5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04" h="733">
                <a:moveTo>
                  <a:pt x="244" y="533"/>
                </a:moveTo>
                <a:cubicBezTo>
                  <a:pt x="251" y="560"/>
                  <a:pt x="234" y="590"/>
                  <a:pt x="206" y="598"/>
                </a:cubicBezTo>
                <a:cubicBezTo>
                  <a:pt x="202" y="599"/>
                  <a:pt x="196" y="604"/>
                  <a:pt x="194" y="608"/>
                </a:cubicBezTo>
                <a:cubicBezTo>
                  <a:pt x="188" y="619"/>
                  <a:pt x="191" y="633"/>
                  <a:pt x="202" y="639"/>
                </a:cubicBezTo>
                <a:cubicBezTo>
                  <a:pt x="302" y="697"/>
                  <a:pt x="302" y="697"/>
                  <a:pt x="302" y="697"/>
                </a:cubicBezTo>
                <a:cubicBezTo>
                  <a:pt x="402" y="639"/>
                  <a:pt x="402" y="639"/>
                  <a:pt x="402" y="639"/>
                </a:cubicBezTo>
                <a:cubicBezTo>
                  <a:pt x="411" y="634"/>
                  <a:pt x="423" y="634"/>
                  <a:pt x="432" y="639"/>
                </a:cubicBezTo>
                <a:cubicBezTo>
                  <a:pt x="437" y="642"/>
                  <a:pt x="440" y="646"/>
                  <a:pt x="443" y="650"/>
                </a:cubicBezTo>
                <a:cubicBezTo>
                  <a:pt x="447" y="656"/>
                  <a:pt x="448" y="666"/>
                  <a:pt x="446" y="672"/>
                </a:cubicBezTo>
                <a:cubicBezTo>
                  <a:pt x="442" y="692"/>
                  <a:pt x="452" y="714"/>
                  <a:pt x="470" y="725"/>
                </a:cubicBezTo>
                <a:cubicBezTo>
                  <a:pt x="473" y="726"/>
                  <a:pt x="476" y="728"/>
                  <a:pt x="479" y="729"/>
                </a:cubicBezTo>
                <a:cubicBezTo>
                  <a:pt x="492" y="733"/>
                  <a:pt x="505" y="732"/>
                  <a:pt x="517" y="726"/>
                </a:cubicBezTo>
                <a:cubicBezTo>
                  <a:pt x="529" y="720"/>
                  <a:pt x="537" y="710"/>
                  <a:pt x="541" y="697"/>
                </a:cubicBezTo>
                <a:cubicBezTo>
                  <a:pt x="549" y="675"/>
                  <a:pt x="539" y="651"/>
                  <a:pt x="519" y="639"/>
                </a:cubicBezTo>
                <a:cubicBezTo>
                  <a:pt x="516" y="638"/>
                  <a:pt x="513" y="636"/>
                  <a:pt x="510" y="635"/>
                </a:cubicBezTo>
                <a:cubicBezTo>
                  <a:pt x="508" y="634"/>
                  <a:pt x="506" y="634"/>
                  <a:pt x="504" y="633"/>
                </a:cubicBezTo>
                <a:cubicBezTo>
                  <a:pt x="504" y="633"/>
                  <a:pt x="504" y="633"/>
                  <a:pt x="504" y="633"/>
                </a:cubicBezTo>
                <a:cubicBezTo>
                  <a:pt x="492" y="625"/>
                  <a:pt x="486" y="611"/>
                  <a:pt x="491" y="597"/>
                </a:cubicBezTo>
                <a:cubicBezTo>
                  <a:pt x="492" y="591"/>
                  <a:pt x="498" y="583"/>
                  <a:pt x="504" y="580"/>
                </a:cubicBezTo>
                <a:cubicBezTo>
                  <a:pt x="604" y="523"/>
                  <a:pt x="604" y="523"/>
                  <a:pt x="604" y="523"/>
                </a:cubicBezTo>
                <a:cubicBezTo>
                  <a:pt x="604" y="174"/>
                  <a:pt x="604" y="174"/>
                  <a:pt x="604" y="174"/>
                </a:cubicBezTo>
                <a:cubicBezTo>
                  <a:pt x="302" y="0"/>
                  <a:pt x="302" y="0"/>
                  <a:pt x="302" y="0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523"/>
                  <a:pt x="0" y="523"/>
                  <a:pt x="0" y="523"/>
                </a:cubicBezTo>
                <a:cubicBezTo>
                  <a:pt x="100" y="580"/>
                  <a:pt x="100" y="580"/>
                  <a:pt x="100" y="580"/>
                </a:cubicBezTo>
                <a:cubicBezTo>
                  <a:pt x="104" y="583"/>
                  <a:pt x="111" y="584"/>
                  <a:pt x="116" y="583"/>
                </a:cubicBezTo>
                <a:cubicBezTo>
                  <a:pt x="128" y="580"/>
                  <a:pt x="136" y="568"/>
                  <a:pt x="133" y="556"/>
                </a:cubicBezTo>
                <a:cubicBezTo>
                  <a:pt x="130" y="541"/>
                  <a:pt x="133" y="526"/>
                  <a:pt x="141" y="513"/>
                </a:cubicBezTo>
                <a:cubicBezTo>
                  <a:pt x="150" y="501"/>
                  <a:pt x="162" y="492"/>
                  <a:pt x="177" y="489"/>
                </a:cubicBezTo>
                <a:cubicBezTo>
                  <a:pt x="191" y="486"/>
                  <a:pt x="205" y="488"/>
                  <a:pt x="217" y="495"/>
                </a:cubicBezTo>
                <a:cubicBezTo>
                  <a:pt x="231" y="503"/>
                  <a:pt x="241" y="517"/>
                  <a:pt x="244" y="53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lt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68140" y="2359065"/>
            <a:ext cx="1744120" cy="37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3">
                    <a:lumMod val="50000"/>
                  </a:schemeClr>
                </a:solidFill>
              </a:rPr>
              <a:t>Administrator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146959" y="4614952"/>
            <a:ext cx="1072293" cy="37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en-US" sz="2000" b="1">
                <a:solidFill>
                  <a:srgbClr val="A5603A"/>
                </a:solidFill>
              </a:rPr>
              <a:t>Student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44257" y="4601647"/>
            <a:ext cx="1019598" cy="379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solidFill>
                  <a:schemeClr val="accent2">
                    <a:lumMod val="50000"/>
                  </a:schemeClr>
                </a:solidFill>
              </a:rPr>
              <a:t>Faculty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375146" y="3372732"/>
            <a:ext cx="5504433" cy="83099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2400"/>
              </a:spcAft>
            </a:pPr>
            <a:r>
              <a:rPr lang="en-US" sz="2400" dirty="0">
                <a:solidFill>
                  <a:schemeClr val="tx2"/>
                </a:solidFill>
              </a:rPr>
              <a:t>Home teams regroup and identify all needed services and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1118368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7.40741E-7 L 0.02201 -0.0194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97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-0.02409 -0.0178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90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0.00091 0.0377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87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6" grpId="0" animBg="1"/>
      <p:bldP spid="3" grpId="0" animBg="1"/>
      <p:bldP spid="57" grpId="0"/>
      <p:bldP spid="40" grpId="0" animBg="1"/>
      <p:bldP spid="40" grpId="1" animBg="1"/>
      <p:bldP spid="42" grpId="0" animBg="1"/>
      <p:bldP spid="42" grpId="1" animBg="1"/>
      <p:bldP spid="44" grpId="0" animBg="1"/>
      <p:bldP spid="44" grpId="1" animBg="1"/>
      <p:bldP spid="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Current State - CurrentState-v3 (2)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r="316" b="138"/>
          <a:stretch/>
        </p:blipFill>
        <p:spPr>
          <a:xfrm>
            <a:off x="5839752" y="0"/>
            <a:ext cx="6352248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5839752" cy="6858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1852" y="2459504"/>
            <a:ext cx="4956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>
                <a:solidFill>
                  <a:schemeClr val="bg1"/>
                </a:solidFill>
              </a:rPr>
              <a:t>Technology </a:t>
            </a:r>
          </a:p>
          <a:p>
            <a:pPr algn="r"/>
            <a:r>
              <a:rPr lang="en-US" sz="4000" b="1">
                <a:solidFill>
                  <a:schemeClr val="bg1"/>
                </a:solidFill>
              </a:rPr>
              <a:t>Stack </a:t>
            </a:r>
          </a:p>
        </p:txBody>
      </p:sp>
    </p:spTree>
    <p:extLst>
      <p:ext uri="{BB962C8B-B14F-4D97-AF65-F5344CB8AC3E}">
        <p14:creationId xmlns:p14="http://schemas.microsoft.com/office/powerpoint/2010/main" val="212792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Where is Arizona State University?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866" y="1153321"/>
            <a:ext cx="8932333" cy="539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5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ASU-Online-3rd-Party-Tool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7" b="1825"/>
          <a:stretch/>
        </p:blipFill>
        <p:spPr>
          <a:xfrm>
            <a:off x="211503" y="0"/>
            <a:ext cx="5892530" cy="674914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90591" y="0"/>
            <a:ext cx="3461657" cy="936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352248" y="0"/>
            <a:ext cx="5839752" cy="685800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794100" y="2459504"/>
            <a:ext cx="49560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</a:rPr>
              <a:t>Learning Management System</a:t>
            </a:r>
          </a:p>
        </p:txBody>
      </p:sp>
    </p:spTree>
    <p:extLst>
      <p:ext uri="{BB962C8B-B14F-4D97-AF65-F5344CB8AC3E}">
        <p14:creationId xmlns:p14="http://schemas.microsoft.com/office/powerpoint/2010/main" val="130086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lded Corner 24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27" name="Freeform 26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Understand Your Technology Environment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361536" y="1122616"/>
            <a:ext cx="3749096" cy="3077766"/>
            <a:chOff x="501628" y="1292375"/>
            <a:chExt cx="3749096" cy="3077766"/>
          </a:xfrm>
        </p:grpSpPr>
        <p:sp>
          <p:nvSpPr>
            <p:cNvPr id="53" name="Rectangle 52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1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15085" y="2231900"/>
              <a:ext cx="2635639" cy="132343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Write each system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at your institution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on a post-it note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(SIS, LMS, etc.)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190529" y="1122616"/>
            <a:ext cx="3539456" cy="3077766"/>
            <a:chOff x="4330621" y="1292375"/>
            <a:chExt cx="3539456" cy="3077766"/>
          </a:xfrm>
        </p:grpSpPr>
        <p:sp>
          <p:nvSpPr>
            <p:cNvPr id="57" name="Rectangle 56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2">
                    <a:alpha val="6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2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3668" y="2363808"/>
              <a:ext cx="2646409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Group post-its by function on flip chart/wall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782402" y="1122616"/>
            <a:ext cx="3591874" cy="3077766"/>
            <a:chOff x="7922494" y="1292375"/>
            <a:chExt cx="3591874" cy="3077766"/>
          </a:xfrm>
        </p:grpSpPr>
        <p:sp>
          <p:nvSpPr>
            <p:cNvPr id="61" name="Rectangle 6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chemeClr val="accent4">
                    <a:alpha val="68000"/>
                  </a:schemeClr>
                </a:gs>
                <a:gs pos="99000">
                  <a:schemeClr val="accent4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3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928158" y="2363808"/>
              <a:ext cx="2586210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Draw lines between post-its that have integrations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42175" y="3104001"/>
            <a:ext cx="3539456" cy="3077766"/>
            <a:chOff x="4330621" y="1292375"/>
            <a:chExt cx="3539456" cy="3077766"/>
          </a:xfrm>
        </p:grpSpPr>
        <p:sp>
          <p:nvSpPr>
            <p:cNvPr id="65" name="Rectangle 64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chemeClr val="accent5">
                    <a:alpha val="68000"/>
                  </a:schemeClr>
                </a:gs>
                <a:gs pos="100000">
                  <a:schemeClr val="accent5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4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223668" y="2514792"/>
              <a:ext cx="2646409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Identify needed integrations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934048" y="3104001"/>
            <a:ext cx="3591874" cy="3077766"/>
            <a:chOff x="7922494" y="1292375"/>
            <a:chExt cx="3591874" cy="3077766"/>
          </a:xfrm>
        </p:grpSpPr>
        <p:sp>
          <p:nvSpPr>
            <p:cNvPr id="69" name="Rectangle 68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64000">
                  <a:schemeClr val="accent1">
                    <a:alpha val="68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5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8928158" y="2514792"/>
              <a:ext cx="2586210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Identify any missing or deficient systems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343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/>
          <p:cNvCxnSpPr/>
          <p:nvPr/>
        </p:nvCxnSpPr>
        <p:spPr>
          <a:xfrm>
            <a:off x="6185391" y="5667767"/>
            <a:ext cx="1876927" cy="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8146664" y="5483272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63%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6185391" y="3681392"/>
            <a:ext cx="1876927" cy="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185391" y="4442355"/>
            <a:ext cx="1876927" cy="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185391" y="5043608"/>
            <a:ext cx="1876927" cy="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185391" y="2972725"/>
            <a:ext cx="1876927" cy="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Funnel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5949811"/>
            <a:ext cx="12192000" cy="908189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146665" y="279480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5%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146665" y="346682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28%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146664" y="42386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36%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46664" y="485911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tx2"/>
                </a:solidFill>
              </a:rPr>
              <a:t>88%</a:t>
            </a:r>
          </a:p>
        </p:txBody>
      </p:sp>
      <p:sp>
        <p:nvSpPr>
          <p:cNvPr id="65" name="Folded Corner 64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67" name="Freeform 66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TRACK </a:t>
            </a:r>
            <a:br>
              <a:rPr lang="en-US" sz="1400" spc="300">
                <a:solidFill>
                  <a:schemeClr val="tx2"/>
                </a:solidFill>
              </a:rPr>
            </a:br>
            <a:r>
              <a:rPr lang="en-US" sz="1400" spc="300">
                <a:solidFill>
                  <a:schemeClr val="tx2"/>
                </a:solidFill>
              </a:rPr>
              <a:t>EVERYTHING</a:t>
            </a:r>
          </a:p>
        </p:txBody>
      </p:sp>
      <p:sp>
        <p:nvSpPr>
          <p:cNvPr id="49" name="Rectangle 48"/>
          <p:cNvSpPr/>
          <p:nvPr/>
        </p:nvSpPr>
        <p:spPr>
          <a:xfrm rot="135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69555" y="1623665"/>
            <a:ext cx="5730415" cy="1695384"/>
            <a:chOff x="1840676" y="1545354"/>
            <a:chExt cx="5760090" cy="1501394"/>
          </a:xfrm>
        </p:grpSpPr>
        <p:grpSp>
          <p:nvGrpSpPr>
            <p:cNvPr id="9" name="Group 8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Trapezoid 3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name="adj" fmla="val 52204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2203933" y="1784264"/>
              <a:ext cx="50335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pc="100"/>
                <a:t>PROSPECTS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47533" y="2502123"/>
              <a:ext cx="434638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pc="100"/>
                <a:t>INQUIRIES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22424" y="3312565"/>
            <a:ext cx="4832698" cy="1429790"/>
            <a:chOff x="1840676" y="1545354"/>
            <a:chExt cx="5760090" cy="1501394"/>
          </a:xfrm>
        </p:grpSpPr>
        <p:grpSp>
          <p:nvGrpSpPr>
            <p:cNvPr id="54" name="Group 53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rapezoid 57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name="adj" fmla="val 5389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2986910" y="1784264"/>
              <a:ext cx="3467620" cy="4035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pc="100"/>
                <a:t>APPLICATIONS STARTED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769294" y="2502122"/>
              <a:ext cx="3902859" cy="4035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pc="100">
                  <a:solidFill>
                    <a:schemeClr val="bg1"/>
                  </a:solidFill>
                </a:rPr>
                <a:t>APPLICATIONS COMPLETED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997795" y="4742870"/>
            <a:ext cx="4073934" cy="1205303"/>
            <a:chOff x="1840676" y="1545354"/>
            <a:chExt cx="5760090" cy="1501393"/>
          </a:xfrm>
        </p:grpSpPr>
        <p:grpSp>
          <p:nvGrpSpPr>
            <p:cNvPr id="60" name="Group 59"/>
            <p:cNvGrpSpPr/>
            <p:nvPr/>
          </p:nvGrpSpPr>
          <p:grpSpPr>
            <a:xfrm>
              <a:off x="1840676" y="1545354"/>
              <a:ext cx="5760090" cy="1501393"/>
              <a:chOff x="1840676" y="1414559"/>
              <a:chExt cx="5760090" cy="2017470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Trapezoid 63"/>
              <p:cNvSpPr/>
              <p:nvPr/>
            </p:nvSpPr>
            <p:spPr>
              <a:xfrm rot="10800000">
                <a:off x="1840676" y="2423294"/>
                <a:ext cx="5760090" cy="1008735"/>
              </a:xfrm>
              <a:prstGeom prst="trapezoid">
                <a:avLst>
                  <a:gd name="adj" fmla="val 60294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3777644" y="1674098"/>
              <a:ext cx="1886156" cy="478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pc="100">
                  <a:solidFill>
                    <a:schemeClr val="bg1"/>
                  </a:solidFill>
                </a:rPr>
                <a:t>ADMITTED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737988" y="2430933"/>
              <a:ext cx="1965481" cy="478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pc="100">
                  <a:solidFill>
                    <a:schemeClr val="bg1"/>
                  </a:solidFill>
                </a:rPr>
                <a:t>ENROLLED</a:t>
              </a: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8146665" y="2265498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2"/>
                </a:solidFill>
              </a:rPr>
              <a:t>Conversion Rate</a:t>
            </a:r>
          </a:p>
        </p:txBody>
      </p:sp>
    </p:spTree>
    <p:extLst>
      <p:ext uri="{BB962C8B-B14F-4D97-AF65-F5344CB8AC3E}">
        <p14:creationId xmlns:p14="http://schemas.microsoft.com/office/powerpoint/2010/main" val="6028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0659516"/>
              </p:ext>
            </p:extLst>
          </p:nvPr>
        </p:nvGraphicFramePr>
        <p:xfrm>
          <a:off x="331059" y="1020726"/>
          <a:ext cx="11118819" cy="5262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Enrollment Planning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146566"/>
              </p:ext>
            </p:extLst>
          </p:nvPr>
        </p:nvGraphicFramePr>
        <p:xfrm>
          <a:off x="331058" y="1020726"/>
          <a:ext cx="11118819" cy="5262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26020" t="13324" r="51834" b="21615"/>
          <a:stretch/>
        </p:blipFill>
        <p:spPr>
          <a:xfrm>
            <a:off x="3225800" y="1714500"/>
            <a:ext cx="2460626" cy="3429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25799" y="1714500"/>
            <a:ext cx="2470895" cy="3529016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ffectLst>
            <a:outerShdw blurRad="38100" dist="127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lded Corner 7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TRACK </a:t>
            </a:r>
            <a:br>
              <a:rPr lang="en-US" sz="1400" spc="300">
                <a:solidFill>
                  <a:schemeClr val="tx2"/>
                </a:solidFill>
              </a:rPr>
            </a:br>
            <a:r>
              <a:rPr lang="en-US" sz="1400" spc="300">
                <a:solidFill>
                  <a:schemeClr val="tx2"/>
                </a:solidFill>
              </a:rPr>
              <a:t>EVERYTHING</a:t>
            </a:r>
          </a:p>
        </p:txBody>
      </p:sp>
    </p:spTree>
    <p:extLst>
      <p:ext uri="{BB962C8B-B14F-4D97-AF65-F5344CB8AC3E}">
        <p14:creationId xmlns:p14="http://schemas.microsoft.com/office/powerpoint/2010/main" val="151606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rapezoid 35"/>
          <p:cNvSpPr/>
          <p:nvPr/>
        </p:nvSpPr>
        <p:spPr>
          <a:xfrm rot="16200000">
            <a:off x="2942984" y="3122291"/>
            <a:ext cx="3308350" cy="1902466"/>
          </a:xfrm>
          <a:prstGeom prst="trapezoid">
            <a:avLst>
              <a:gd name="adj" fmla="val 74183"/>
            </a:avLst>
          </a:prstGeom>
          <a:gradFill flip="none" rotWithShape="1">
            <a:gsLst>
              <a:gs pos="0">
                <a:schemeClr val="tx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Retention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660390559"/>
              </p:ext>
            </p:extLst>
          </p:nvPr>
        </p:nvGraphicFramePr>
        <p:xfrm>
          <a:off x="-216872" y="2544920"/>
          <a:ext cx="5124562" cy="3416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3" name="Folded Corner 52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55" name="Freeform 54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TRACK </a:t>
            </a:r>
            <a:br>
              <a:rPr lang="en-US" sz="1400" spc="300">
                <a:solidFill>
                  <a:schemeClr val="tx2"/>
                </a:solidFill>
              </a:rPr>
            </a:br>
            <a:r>
              <a:rPr lang="en-US" sz="1400" spc="300">
                <a:solidFill>
                  <a:schemeClr val="tx2"/>
                </a:solidFill>
              </a:rPr>
              <a:t>EVERYTHING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6923" y="1599469"/>
            <a:ext cx="3456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2"/>
                </a:solidFill>
              </a:rPr>
              <a:t>Fall'12 AC - BC - Spring'13 AC</a:t>
            </a:r>
          </a:p>
        </p:txBody>
      </p:sp>
      <p:graphicFrame>
        <p:nvGraphicFramePr>
          <p:cNvPr id="65" name="Chart 64"/>
          <p:cNvGraphicFramePr/>
          <p:nvPr>
            <p:extLst>
              <p:ext uri="{D42A27DB-BD31-4B8C-83A1-F6EECF244321}">
                <p14:modId xmlns:p14="http://schemas.microsoft.com/office/powerpoint/2010/main" val="30803328"/>
              </p:ext>
            </p:extLst>
          </p:nvPr>
        </p:nvGraphicFramePr>
        <p:xfrm>
          <a:off x="4416352" y="906750"/>
          <a:ext cx="7240851" cy="5725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6" name="Rectangle 65"/>
          <p:cNvSpPr/>
          <p:nvPr/>
        </p:nvSpPr>
        <p:spPr>
          <a:xfrm>
            <a:off x="5124666" y="1599469"/>
            <a:ext cx="2531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2"/>
                </a:solidFill>
              </a:rPr>
              <a:t>All Proactive Cohorts</a:t>
            </a:r>
          </a:p>
        </p:txBody>
      </p:sp>
    </p:spTree>
    <p:extLst>
      <p:ext uri="{BB962C8B-B14F-4D97-AF65-F5344CB8AC3E}">
        <p14:creationId xmlns:p14="http://schemas.microsoft.com/office/powerpoint/2010/main" val="145370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Student Population</a:t>
            </a: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773579480"/>
              </p:ext>
            </p:extLst>
          </p:nvPr>
        </p:nvGraphicFramePr>
        <p:xfrm>
          <a:off x="831945" y="1438210"/>
          <a:ext cx="4373102" cy="2388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3" name="Folded Corner 52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55" name="Freeform 54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TRACK </a:t>
            </a:r>
            <a:br>
              <a:rPr lang="en-US" sz="1400" spc="300">
                <a:solidFill>
                  <a:schemeClr val="tx2"/>
                </a:solidFill>
              </a:rPr>
            </a:br>
            <a:r>
              <a:rPr lang="en-US" sz="1400" spc="300">
                <a:solidFill>
                  <a:schemeClr val="tx2"/>
                </a:solidFill>
              </a:rPr>
              <a:t>EVERYTHING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11801" y="1217732"/>
            <a:ext cx="2698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2"/>
                </a:solidFill>
              </a:rPr>
              <a:t>Undergraduate Gender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844819" y="3858938"/>
            <a:ext cx="10502363" cy="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6200000">
            <a:off x="2534995" y="3887925"/>
            <a:ext cx="4899430" cy="0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Chart 23"/>
          <p:cNvGraphicFramePr/>
          <p:nvPr>
            <p:extLst>
              <p:ext uri="{D42A27DB-BD31-4B8C-83A1-F6EECF244321}">
                <p14:modId xmlns:p14="http://schemas.microsoft.com/office/powerpoint/2010/main" val="536096884"/>
              </p:ext>
            </p:extLst>
          </p:nvPr>
        </p:nvGraphicFramePr>
        <p:xfrm>
          <a:off x="831945" y="4258089"/>
          <a:ext cx="4373102" cy="2388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Rectangle 24"/>
          <p:cNvSpPr/>
          <p:nvPr/>
        </p:nvSpPr>
        <p:spPr>
          <a:xfrm>
            <a:off x="938679" y="4037611"/>
            <a:ext cx="3044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2"/>
                </a:solidFill>
              </a:rPr>
              <a:t>Undergraduate Residency</a:t>
            </a:r>
          </a:p>
        </p:txBody>
      </p:sp>
      <p:graphicFrame>
        <p:nvGraphicFramePr>
          <p:cNvPr id="26" name="Chart 25"/>
          <p:cNvGraphicFramePr/>
          <p:nvPr>
            <p:extLst>
              <p:ext uri="{D42A27DB-BD31-4B8C-83A1-F6EECF244321}">
                <p14:modId xmlns:p14="http://schemas.microsoft.com/office/powerpoint/2010/main" val="935984337"/>
              </p:ext>
            </p:extLst>
          </p:nvPr>
        </p:nvGraphicFramePr>
        <p:xfrm>
          <a:off x="5469212" y="298014"/>
          <a:ext cx="5877970" cy="372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Chart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6974469"/>
              </p:ext>
            </p:extLst>
          </p:nvPr>
        </p:nvGraphicFramePr>
        <p:xfrm>
          <a:off x="5469212" y="4112369"/>
          <a:ext cx="6410367" cy="2418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3346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/ Partner Activities</a:t>
            </a:r>
            <a:endParaRPr lang="en-US"/>
          </a:p>
        </p:txBody>
      </p:sp>
      <p:sp>
        <p:nvSpPr>
          <p:cNvPr id="53" name="Folded Corner 52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55" name="Freeform 54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TRACK </a:t>
            </a:r>
            <a:br>
              <a:rPr lang="en-US" sz="1400" spc="300">
                <a:solidFill>
                  <a:schemeClr val="tx2"/>
                </a:solidFill>
              </a:rPr>
            </a:br>
            <a:r>
              <a:rPr lang="en-US" sz="1400" spc="300">
                <a:solidFill>
                  <a:schemeClr val="tx2"/>
                </a:solidFill>
              </a:rPr>
              <a:t>EVERYTHING</a:t>
            </a:r>
          </a:p>
        </p:txBody>
      </p:sp>
      <p:pic>
        <p:nvPicPr>
          <p:cNvPr id="16" name="Content Placeholder 5" descr="Screen Shot 2013-05-06 at 2.42.23 PM.png"/>
          <p:cNvPicPr>
            <a:picLocks noGrp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" t="768" r="508" b="1627"/>
          <a:stretch/>
        </p:blipFill>
        <p:spPr>
          <a:xfrm>
            <a:off x="667910" y="1385455"/>
            <a:ext cx="9498041" cy="509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4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olded Corner 71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Track Everything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48" name="Freeform 47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1628" y="1292375"/>
            <a:ext cx="3871789" cy="3077766"/>
            <a:chOff x="501628" y="1292375"/>
            <a:chExt cx="3871789" cy="3077766"/>
          </a:xfrm>
        </p:grpSpPr>
        <p:sp>
          <p:nvSpPr>
            <p:cNvPr id="38" name="Rectangle 37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1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559102" y="2360902"/>
              <a:ext cx="2814315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Brainstorm questions you have about tracking &amp; reporting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41" name="Rectangle 4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2">
                    <a:alpha val="8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2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00860" y="2360902"/>
              <a:ext cx="2897778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Put the questions in order of importance to your team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22494" y="1292375"/>
            <a:ext cx="3591874" cy="3077766"/>
            <a:chOff x="7922494" y="1292375"/>
            <a:chExt cx="3591874" cy="3077766"/>
          </a:xfrm>
        </p:grpSpPr>
        <p:sp>
          <p:nvSpPr>
            <p:cNvPr id="44" name="Rectangle 43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chemeClr val="accent4">
                    <a:alpha val="68000"/>
                  </a:schemeClr>
                </a:gs>
                <a:gs pos="99000">
                  <a:schemeClr val="accent4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3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928158" y="2477315"/>
              <a:ext cx="2586210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Each group asks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a question.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34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lded Corner 69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768096" y="3980852"/>
            <a:ext cx="8558784" cy="883589"/>
          </a:xfrm>
          <a:prstGeom prst="roundRect">
            <a:avLst>
              <a:gd name="adj" fmla="val 5556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1645920"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Department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$120,000 </a:t>
            </a:r>
            <a:r>
              <a:rPr lang="en-US" b="1">
                <a:solidFill>
                  <a:schemeClr val="accent3"/>
                </a:solidFill>
              </a:rPr>
              <a:t>(30%)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20" rIns="0"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Partner Payment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$100,000 </a:t>
            </a:r>
            <a:r>
              <a:rPr lang="en-US" b="1">
                <a:solidFill>
                  <a:schemeClr val="accent3"/>
                </a:solidFill>
              </a:rPr>
              <a:t>(20%)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Revenue Share Model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68096" y="2706790"/>
            <a:ext cx="8558784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Balance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$400,000 </a:t>
            </a:r>
            <a:r>
              <a:rPr lang="en-US" b="1">
                <a:solidFill>
                  <a:schemeClr val="accent3"/>
                </a:solidFill>
              </a:rPr>
              <a:t>(80%)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68096" y="3980852"/>
            <a:ext cx="2139696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Institution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$100,000 </a:t>
            </a:r>
            <a:r>
              <a:rPr lang="en-US" b="1">
                <a:solidFill>
                  <a:schemeClr val="accent3"/>
                </a:solidFill>
              </a:rPr>
              <a:t>(25%)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77256" y="3980852"/>
            <a:ext cx="3849624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Online Organization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$180,000 </a:t>
            </a:r>
            <a:r>
              <a:rPr lang="en-US" b="1">
                <a:solidFill>
                  <a:schemeClr val="accent3"/>
                </a:solidFill>
              </a:rPr>
              <a:t>(45%)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Online Organization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$171,000 </a:t>
            </a:r>
            <a:r>
              <a:rPr lang="en-US" b="1">
                <a:solidFill>
                  <a:schemeClr val="accent3"/>
                </a:solidFill>
              </a:rPr>
              <a:t>(95%)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Faculty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$100,000 </a:t>
            </a:r>
            <a:r>
              <a:rPr lang="en-US" b="1">
                <a:solidFill>
                  <a:schemeClr val="accent3"/>
                </a:solidFill>
              </a:rPr>
              <a:t>(83%)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047488" y="2522952"/>
              <a:ext cx="5286719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051832" y="2521811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10334207" y="2521811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5858256" y="2328431"/>
              <a:ext cx="0" cy="19338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1823025" y="3611800"/>
            <a:ext cx="5513742" cy="358868"/>
            <a:chOff x="1823025" y="3611800"/>
            <a:chExt cx="5513742" cy="358868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1823025" y="3806321"/>
              <a:ext cx="5513742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1827369" y="3805180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336767" y="3805180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4986207" y="3611800"/>
              <a:ext cx="0" cy="19338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4189970" y="3805180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38" name="Straight Connector 37"/>
            <p:cNvCxnSpPr/>
            <p:nvPr/>
          </p:nvCxnSpPr>
          <p:spPr>
            <a:xfrm flipV="1">
              <a:off x="4189970" y="4864441"/>
              <a:ext cx="0" cy="376844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7259741" y="4864441"/>
              <a:ext cx="0" cy="376844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ounded Rectangle 2"/>
          <p:cNvSpPr/>
          <p:nvPr/>
        </p:nvSpPr>
        <p:spPr>
          <a:xfrm>
            <a:off x="768096" y="1432726"/>
            <a:ext cx="10698480" cy="883589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</a:rPr>
              <a:t>Gross Revenue (Total Student Tuition Paid)</a:t>
            </a:r>
          </a:p>
          <a:p>
            <a:pPr algn="ctr">
              <a:lnSpc>
                <a:spcPct val="110000"/>
              </a:lnSpc>
            </a:pPr>
            <a:r>
              <a:rPr lang="en-US" sz="2000" b="1">
                <a:solidFill>
                  <a:schemeClr val="bg1"/>
                </a:solidFill>
              </a:rPr>
              <a:t>$500,000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0265779" y="209741"/>
            <a:ext cx="1324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REVENUE</a:t>
            </a:r>
          </a:p>
          <a:p>
            <a:r>
              <a:rPr lang="en-US" sz="1400" spc="300">
                <a:solidFill>
                  <a:schemeClr val="tx2"/>
                </a:solidFill>
              </a:rPr>
              <a:t>MODELS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="" xmlns:a16="http://schemas.microsoft.com/office/drawing/2014/main" id="{8A1A847E-B129-4ADF-815E-14A5698A3169}"/>
              </a:ext>
            </a:extLst>
          </p:cNvPr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60" name="Freeform 45">
              <a:extLst>
                <a:ext uri="{FF2B5EF4-FFF2-40B4-BE49-F238E27FC236}">
                  <a16:creationId xmlns="" xmlns:a16="http://schemas.microsoft.com/office/drawing/2014/main" id="{D91FEBC9-93C5-46D6-9A94-F25E6FF54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601" y="1943100"/>
              <a:ext cx="98425" cy="192088"/>
            </a:xfrm>
            <a:custGeom>
              <a:avLst/>
              <a:gdLst>
                <a:gd name="T0" fmla="*/ 0 w 62"/>
                <a:gd name="T1" fmla="*/ 121 h 121"/>
                <a:gd name="T2" fmla="*/ 62 w 62"/>
                <a:gd name="T3" fmla="*/ 61 h 121"/>
                <a:gd name="T4" fmla="*/ 0 w 62"/>
                <a:gd name="T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21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6">
              <a:extLst>
                <a:ext uri="{FF2B5EF4-FFF2-40B4-BE49-F238E27FC236}">
                  <a16:creationId xmlns="" xmlns:a16="http://schemas.microsoft.com/office/drawing/2014/main" id="{B38A2D71-1B63-4E77-A9DA-67D2F5735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4063" y="2733675"/>
              <a:ext cx="152400" cy="138113"/>
            </a:xfrm>
            <a:custGeom>
              <a:avLst/>
              <a:gdLst>
                <a:gd name="T0" fmla="*/ 96 w 96"/>
                <a:gd name="T1" fmla="*/ 9 h 87"/>
                <a:gd name="T2" fmla="*/ 8 w 96"/>
                <a:gd name="T3" fmla="*/ 0 h 87"/>
                <a:gd name="T4" fmla="*/ 0 w 96"/>
                <a:gd name="T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87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7">
              <a:extLst>
                <a:ext uri="{FF2B5EF4-FFF2-40B4-BE49-F238E27FC236}">
                  <a16:creationId xmlns="" xmlns:a16="http://schemas.microsoft.com/office/drawing/2014/main" id="{2910D435-616E-462D-B4AA-328E9385C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0351" y="2606675"/>
              <a:ext cx="171450" cy="130175"/>
            </a:xfrm>
            <a:custGeom>
              <a:avLst/>
              <a:gdLst>
                <a:gd name="T0" fmla="*/ 0 w 108"/>
                <a:gd name="T1" fmla="*/ 0 h 82"/>
                <a:gd name="T2" fmla="*/ 23 w 108"/>
                <a:gd name="T3" fmla="*/ 82 h 82"/>
                <a:gd name="T4" fmla="*/ 108 w 108"/>
                <a:gd name="T5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8">
              <a:extLst>
                <a:ext uri="{FF2B5EF4-FFF2-40B4-BE49-F238E27FC236}">
                  <a16:creationId xmlns="" xmlns:a16="http://schemas.microsoft.com/office/drawing/2014/main" id="{72A57A60-3CD3-4259-8F7A-40023636C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5326" y="2039938"/>
              <a:ext cx="520700" cy="625475"/>
            </a:xfrm>
            <a:custGeom>
              <a:avLst/>
              <a:gdLst>
                <a:gd name="T0" fmla="*/ 19 w 280"/>
                <a:gd name="T1" fmla="*/ 348 h 348"/>
                <a:gd name="T2" fmla="*/ 0 w 280"/>
                <a:gd name="T3" fmla="*/ 253 h 348"/>
                <a:gd name="T4" fmla="*/ 254 w 280"/>
                <a:gd name="T5" fmla="*/ 0 h 348"/>
                <a:gd name="T6" fmla="*/ 280 w 280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48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9">
              <a:extLst>
                <a:ext uri="{FF2B5EF4-FFF2-40B4-BE49-F238E27FC236}">
                  <a16:creationId xmlns="" xmlns:a16="http://schemas.microsoft.com/office/drawing/2014/main" id="{CB4738DB-2E07-4EB5-9DB9-6AE4A40A9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6763" y="2735263"/>
              <a:ext cx="750888" cy="214313"/>
            </a:xfrm>
            <a:custGeom>
              <a:avLst/>
              <a:gdLst>
                <a:gd name="T0" fmla="*/ 403 w 403"/>
                <a:gd name="T1" fmla="*/ 35 h 119"/>
                <a:gd name="T2" fmla="*/ 215 w 403"/>
                <a:gd name="T3" fmla="*/ 119 h 119"/>
                <a:gd name="T4" fmla="*/ 0 w 403"/>
                <a:gd name="T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3" h="119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0">
              <a:extLst>
                <a:ext uri="{FF2B5EF4-FFF2-40B4-BE49-F238E27FC236}">
                  <a16:creationId xmlns="" xmlns:a16="http://schemas.microsoft.com/office/drawing/2014/main" id="{20596493-A9E7-4B01-B7A4-DC7C15AD0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0638" y="2055813"/>
              <a:ext cx="347663" cy="681038"/>
            </a:xfrm>
            <a:custGeom>
              <a:avLst/>
              <a:gdLst>
                <a:gd name="T0" fmla="*/ 0 w 187"/>
                <a:gd name="T1" fmla="*/ 0 h 379"/>
                <a:gd name="T2" fmla="*/ 187 w 187"/>
                <a:gd name="T3" fmla="*/ 244 h 379"/>
                <a:gd name="T4" fmla="*/ 148 w 187"/>
                <a:gd name="T5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379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1">
              <a:extLst>
                <a:ext uri="{FF2B5EF4-FFF2-40B4-BE49-F238E27FC236}">
                  <a16:creationId xmlns="" xmlns:a16="http://schemas.microsoft.com/office/drawing/2014/main" id="{ADD24143-E7FF-4698-86C4-44ED1D148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3788" y="2398713"/>
              <a:ext cx="149225" cy="215900"/>
            </a:xfrm>
            <a:custGeom>
              <a:avLst/>
              <a:gdLst>
                <a:gd name="T0" fmla="*/ 0 w 80"/>
                <a:gd name="T1" fmla="*/ 80 h 120"/>
                <a:gd name="T2" fmla="*/ 0 w 80"/>
                <a:gd name="T3" fmla="*/ 93 h 120"/>
                <a:gd name="T4" fmla="*/ 27 w 80"/>
                <a:gd name="T5" fmla="*/ 120 h 120"/>
                <a:gd name="T6" fmla="*/ 53 w 80"/>
                <a:gd name="T7" fmla="*/ 120 h 120"/>
                <a:gd name="T8" fmla="*/ 80 w 80"/>
                <a:gd name="T9" fmla="*/ 93 h 120"/>
                <a:gd name="T10" fmla="*/ 80 w 80"/>
                <a:gd name="T11" fmla="*/ 89 h 120"/>
                <a:gd name="T12" fmla="*/ 62 w 80"/>
                <a:gd name="T13" fmla="*/ 66 h 120"/>
                <a:gd name="T14" fmla="*/ 18 w 80"/>
                <a:gd name="T15" fmla="*/ 53 h 120"/>
                <a:gd name="T16" fmla="*/ 0 w 80"/>
                <a:gd name="T17" fmla="*/ 30 h 120"/>
                <a:gd name="T18" fmla="*/ 0 w 80"/>
                <a:gd name="T19" fmla="*/ 26 h 120"/>
                <a:gd name="T20" fmla="*/ 26 w 80"/>
                <a:gd name="T21" fmla="*/ 0 h 120"/>
                <a:gd name="T22" fmla="*/ 53 w 80"/>
                <a:gd name="T23" fmla="*/ 0 h 120"/>
                <a:gd name="T24" fmla="*/ 80 w 80"/>
                <a:gd name="T25" fmla="*/ 26 h 120"/>
                <a:gd name="T26" fmla="*/ 80 w 80"/>
                <a:gd name="T2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12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52">
              <a:extLst>
                <a:ext uri="{FF2B5EF4-FFF2-40B4-BE49-F238E27FC236}">
                  <a16:creationId xmlns="" xmlns:a16="http://schemas.microsoft.com/office/drawing/2014/main" id="{E4B76934-22D5-4325-AA13-C932599E3B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58401" y="2327275"/>
              <a:ext cx="0" cy="71438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53">
              <a:extLst>
                <a:ext uri="{FF2B5EF4-FFF2-40B4-BE49-F238E27FC236}">
                  <a16:creationId xmlns="" xmlns:a16="http://schemas.microsoft.com/office/drawing/2014/main" id="{70DEECE6-16F8-4805-A5B2-A0B4EDA75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58401" y="2614613"/>
              <a:ext cx="0" cy="73025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54">
              <a:extLst>
                <a:ext uri="{FF2B5EF4-FFF2-40B4-BE49-F238E27FC236}">
                  <a16:creationId xmlns="" xmlns:a16="http://schemas.microsoft.com/office/drawing/2014/main" id="{4FA06A33-B803-4CDB-BF7C-9C6E0D28C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9951" y="2206625"/>
              <a:ext cx="595313" cy="576263"/>
            </a:xfrm>
            <a:prstGeom prst="ellips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208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4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20" rIns="0" rtlCol="0" anchor="ctr"/>
          <a:lstStyle/>
          <a:p>
            <a:pPr lvl="0" algn="ctr">
              <a:lnSpc>
                <a:spcPct val="110000"/>
              </a:lnSpc>
            </a:pPr>
            <a:endParaRPr lang="en-US" b="1">
              <a:solidFill>
                <a:schemeClr val="accent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Fee for Service Model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68096" y="2706790"/>
            <a:ext cx="9628632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Balance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$450,000 </a:t>
            </a:r>
            <a:r>
              <a:rPr lang="en-US" b="1">
                <a:solidFill>
                  <a:schemeClr val="accent3"/>
                </a:solidFill>
              </a:rPr>
              <a:t>(90%)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Online Organization</a:t>
            </a:r>
          </a:p>
          <a:p>
            <a:pPr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</a:t>
            </a:r>
            <a:r>
              <a:rPr lang="fi-FI" b="1">
                <a:solidFill>
                  <a:srgbClr val="878787"/>
                </a:solidFill>
              </a:rPr>
              <a:t>192,375</a:t>
            </a:r>
            <a:r>
              <a:rPr lang="en-US" b="1">
                <a:solidFill>
                  <a:srgbClr val="878787"/>
                </a:solidFill>
              </a:rPr>
              <a:t> </a:t>
            </a:r>
            <a:r>
              <a:rPr lang="en-US" b="1">
                <a:solidFill>
                  <a:schemeClr val="accent3"/>
                </a:solidFill>
              </a:rPr>
              <a:t>(95%)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Faculty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$100,000 </a:t>
            </a:r>
            <a:r>
              <a:rPr lang="en-US" b="1">
                <a:solidFill>
                  <a:schemeClr val="accent3"/>
                </a:solidFill>
              </a:rPr>
              <a:t>(83%)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047488" y="2522952"/>
              <a:ext cx="5286719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5051832" y="2521811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10334207" y="2521811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5858256" y="2328431"/>
              <a:ext cx="0" cy="19338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ounded Rectangle 13"/>
          <p:cNvSpPr/>
          <p:nvPr/>
        </p:nvSpPr>
        <p:spPr>
          <a:xfrm>
            <a:off x="768095" y="3980852"/>
            <a:ext cx="9636773" cy="883589"/>
          </a:xfrm>
          <a:prstGeom prst="roundRect">
            <a:avLst>
              <a:gd name="adj" fmla="val 5556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1645920"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Department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$135,000 </a:t>
            </a:r>
            <a:r>
              <a:rPr lang="en-US" b="1">
                <a:solidFill>
                  <a:schemeClr val="accent3"/>
                </a:solidFill>
              </a:rPr>
              <a:t>(30%)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68095" y="3980852"/>
            <a:ext cx="2409193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Institution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$112,000 </a:t>
            </a:r>
            <a:r>
              <a:rPr lang="en-US" b="1">
                <a:solidFill>
                  <a:schemeClr val="accent3"/>
                </a:solidFill>
              </a:rPr>
              <a:t>(25%)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070379" y="3980852"/>
            <a:ext cx="4334489" cy="88358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0000"/>
              </a:lnSpc>
            </a:pPr>
            <a:r>
              <a:rPr lang="en-US" sz="1600">
                <a:solidFill>
                  <a:srgbClr val="878787"/>
                </a:solidFill>
              </a:rPr>
              <a:t>Online Organization</a:t>
            </a:r>
          </a:p>
          <a:p>
            <a:pPr lvl="0" algn="ctr">
              <a:lnSpc>
                <a:spcPct val="110000"/>
              </a:lnSpc>
            </a:pPr>
            <a:r>
              <a:rPr lang="en-US" b="1">
                <a:solidFill>
                  <a:srgbClr val="878787"/>
                </a:solidFill>
              </a:rPr>
              <a:t>$202,500 </a:t>
            </a:r>
            <a:r>
              <a:rPr lang="en-US" b="1">
                <a:solidFill>
                  <a:schemeClr val="accent3"/>
                </a:solidFill>
              </a:rPr>
              <a:t>(45%)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955894" y="3611800"/>
            <a:ext cx="6208204" cy="358868"/>
            <a:chOff x="1823025" y="3611800"/>
            <a:chExt cx="5513742" cy="358868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1823025" y="3806321"/>
              <a:ext cx="5513742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1827369" y="3805180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7336767" y="3805180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4986207" y="3611800"/>
              <a:ext cx="0" cy="19338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4189970" y="3805180"/>
              <a:ext cx="0" cy="165488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38" name="Straight Connector 37"/>
            <p:cNvCxnSpPr/>
            <p:nvPr/>
          </p:nvCxnSpPr>
          <p:spPr>
            <a:xfrm flipV="1">
              <a:off x="4189970" y="4864441"/>
              <a:ext cx="0" cy="376844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7259741" y="4864441"/>
              <a:ext cx="0" cy="376844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ounded Rectangle 2"/>
          <p:cNvSpPr/>
          <p:nvPr/>
        </p:nvSpPr>
        <p:spPr>
          <a:xfrm>
            <a:off x="768096" y="1432726"/>
            <a:ext cx="10698480" cy="883589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5875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</a:rPr>
              <a:t>Gross Revenue (Total Student Tuition Paid)</a:t>
            </a:r>
          </a:p>
          <a:p>
            <a:pPr algn="ctr">
              <a:lnSpc>
                <a:spcPct val="110000"/>
              </a:lnSpc>
            </a:pPr>
            <a:r>
              <a:rPr lang="en-US" sz="2000" b="1">
                <a:solidFill>
                  <a:schemeClr val="bg1"/>
                </a:solidFill>
              </a:rPr>
              <a:t>$500,000</a:t>
            </a:r>
          </a:p>
        </p:txBody>
      </p:sp>
      <p:sp>
        <p:nvSpPr>
          <p:cNvPr id="6" name="Rectangle 5"/>
          <p:cNvSpPr/>
          <p:nvPr/>
        </p:nvSpPr>
        <p:spPr>
          <a:xfrm>
            <a:off x="10328621" y="2843541"/>
            <a:ext cx="1206062" cy="6678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10000"/>
              </a:lnSpc>
            </a:pPr>
            <a:r>
              <a:rPr lang="en-US" sz="900">
                <a:solidFill>
                  <a:srgbClr val="878787"/>
                </a:solidFill>
              </a:rPr>
              <a:t>Partner Payment</a:t>
            </a:r>
          </a:p>
          <a:p>
            <a:pPr lvl="0" algn="ctr">
              <a:lnSpc>
                <a:spcPct val="110000"/>
              </a:lnSpc>
            </a:pPr>
            <a:r>
              <a:rPr lang="en-US" sz="1200" b="1">
                <a:solidFill>
                  <a:srgbClr val="878787"/>
                </a:solidFill>
              </a:rPr>
              <a:t>$50,000 </a:t>
            </a:r>
            <a:br>
              <a:rPr lang="en-US" sz="1200" b="1">
                <a:solidFill>
                  <a:srgbClr val="878787"/>
                </a:solidFill>
              </a:rPr>
            </a:br>
            <a:r>
              <a:rPr lang="en-US" sz="1200" b="1">
                <a:solidFill>
                  <a:srgbClr val="4EBAAB"/>
                </a:solidFill>
              </a:rPr>
              <a:t>(10%)</a:t>
            </a:r>
          </a:p>
        </p:txBody>
      </p:sp>
      <p:sp>
        <p:nvSpPr>
          <p:cNvPr id="62" name="Folded Corner 61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10265779" y="209741"/>
            <a:ext cx="1324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REVENUE</a:t>
            </a:r>
          </a:p>
          <a:p>
            <a:r>
              <a:rPr lang="en-US" sz="1400" spc="300">
                <a:solidFill>
                  <a:schemeClr val="tx2"/>
                </a:solidFill>
              </a:rPr>
              <a:t>MODELS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8A1A847E-B129-4ADF-815E-14A5698A3169}"/>
              </a:ext>
            </a:extLst>
          </p:cNvPr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65" name="Freeform 45">
              <a:extLst>
                <a:ext uri="{FF2B5EF4-FFF2-40B4-BE49-F238E27FC236}">
                  <a16:creationId xmlns="" xmlns:a16="http://schemas.microsoft.com/office/drawing/2014/main" id="{D91FEBC9-93C5-46D6-9A94-F25E6FF54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601" y="1943100"/>
              <a:ext cx="98425" cy="192088"/>
            </a:xfrm>
            <a:custGeom>
              <a:avLst/>
              <a:gdLst>
                <a:gd name="T0" fmla="*/ 0 w 62"/>
                <a:gd name="T1" fmla="*/ 121 h 121"/>
                <a:gd name="T2" fmla="*/ 62 w 62"/>
                <a:gd name="T3" fmla="*/ 61 h 121"/>
                <a:gd name="T4" fmla="*/ 0 w 62"/>
                <a:gd name="T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21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6">
              <a:extLst>
                <a:ext uri="{FF2B5EF4-FFF2-40B4-BE49-F238E27FC236}">
                  <a16:creationId xmlns="" xmlns:a16="http://schemas.microsoft.com/office/drawing/2014/main" id="{B38A2D71-1B63-4E77-A9DA-67D2F5735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4063" y="2733675"/>
              <a:ext cx="152400" cy="138113"/>
            </a:xfrm>
            <a:custGeom>
              <a:avLst/>
              <a:gdLst>
                <a:gd name="T0" fmla="*/ 96 w 96"/>
                <a:gd name="T1" fmla="*/ 9 h 87"/>
                <a:gd name="T2" fmla="*/ 8 w 96"/>
                <a:gd name="T3" fmla="*/ 0 h 87"/>
                <a:gd name="T4" fmla="*/ 0 w 96"/>
                <a:gd name="T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87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7">
              <a:extLst>
                <a:ext uri="{FF2B5EF4-FFF2-40B4-BE49-F238E27FC236}">
                  <a16:creationId xmlns="" xmlns:a16="http://schemas.microsoft.com/office/drawing/2014/main" id="{2910D435-616E-462D-B4AA-328E9385C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0351" y="2606675"/>
              <a:ext cx="171450" cy="130175"/>
            </a:xfrm>
            <a:custGeom>
              <a:avLst/>
              <a:gdLst>
                <a:gd name="T0" fmla="*/ 0 w 108"/>
                <a:gd name="T1" fmla="*/ 0 h 82"/>
                <a:gd name="T2" fmla="*/ 23 w 108"/>
                <a:gd name="T3" fmla="*/ 82 h 82"/>
                <a:gd name="T4" fmla="*/ 108 w 108"/>
                <a:gd name="T5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8">
              <a:extLst>
                <a:ext uri="{FF2B5EF4-FFF2-40B4-BE49-F238E27FC236}">
                  <a16:creationId xmlns="" xmlns:a16="http://schemas.microsoft.com/office/drawing/2014/main" id="{72A57A60-3CD3-4259-8F7A-40023636C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5326" y="2039938"/>
              <a:ext cx="520700" cy="625475"/>
            </a:xfrm>
            <a:custGeom>
              <a:avLst/>
              <a:gdLst>
                <a:gd name="T0" fmla="*/ 19 w 280"/>
                <a:gd name="T1" fmla="*/ 348 h 348"/>
                <a:gd name="T2" fmla="*/ 0 w 280"/>
                <a:gd name="T3" fmla="*/ 253 h 348"/>
                <a:gd name="T4" fmla="*/ 254 w 280"/>
                <a:gd name="T5" fmla="*/ 0 h 348"/>
                <a:gd name="T6" fmla="*/ 280 w 280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48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9">
              <a:extLst>
                <a:ext uri="{FF2B5EF4-FFF2-40B4-BE49-F238E27FC236}">
                  <a16:creationId xmlns="" xmlns:a16="http://schemas.microsoft.com/office/drawing/2014/main" id="{CB4738DB-2E07-4EB5-9DB9-6AE4A40A9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6763" y="2735263"/>
              <a:ext cx="750888" cy="214313"/>
            </a:xfrm>
            <a:custGeom>
              <a:avLst/>
              <a:gdLst>
                <a:gd name="T0" fmla="*/ 403 w 403"/>
                <a:gd name="T1" fmla="*/ 35 h 119"/>
                <a:gd name="T2" fmla="*/ 215 w 403"/>
                <a:gd name="T3" fmla="*/ 119 h 119"/>
                <a:gd name="T4" fmla="*/ 0 w 403"/>
                <a:gd name="T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3" h="119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0">
              <a:extLst>
                <a:ext uri="{FF2B5EF4-FFF2-40B4-BE49-F238E27FC236}">
                  <a16:creationId xmlns="" xmlns:a16="http://schemas.microsoft.com/office/drawing/2014/main" id="{20596493-A9E7-4B01-B7A4-DC7C15AD0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0638" y="2055813"/>
              <a:ext cx="347663" cy="681038"/>
            </a:xfrm>
            <a:custGeom>
              <a:avLst/>
              <a:gdLst>
                <a:gd name="T0" fmla="*/ 0 w 187"/>
                <a:gd name="T1" fmla="*/ 0 h 379"/>
                <a:gd name="T2" fmla="*/ 187 w 187"/>
                <a:gd name="T3" fmla="*/ 244 h 379"/>
                <a:gd name="T4" fmla="*/ 148 w 187"/>
                <a:gd name="T5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379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1">
              <a:extLst>
                <a:ext uri="{FF2B5EF4-FFF2-40B4-BE49-F238E27FC236}">
                  <a16:creationId xmlns="" xmlns:a16="http://schemas.microsoft.com/office/drawing/2014/main" id="{ADD24143-E7FF-4698-86C4-44ED1D148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3788" y="2398713"/>
              <a:ext cx="149225" cy="215900"/>
            </a:xfrm>
            <a:custGeom>
              <a:avLst/>
              <a:gdLst>
                <a:gd name="T0" fmla="*/ 0 w 80"/>
                <a:gd name="T1" fmla="*/ 80 h 120"/>
                <a:gd name="T2" fmla="*/ 0 w 80"/>
                <a:gd name="T3" fmla="*/ 93 h 120"/>
                <a:gd name="T4" fmla="*/ 27 w 80"/>
                <a:gd name="T5" fmla="*/ 120 h 120"/>
                <a:gd name="T6" fmla="*/ 53 w 80"/>
                <a:gd name="T7" fmla="*/ 120 h 120"/>
                <a:gd name="T8" fmla="*/ 80 w 80"/>
                <a:gd name="T9" fmla="*/ 93 h 120"/>
                <a:gd name="T10" fmla="*/ 80 w 80"/>
                <a:gd name="T11" fmla="*/ 89 h 120"/>
                <a:gd name="T12" fmla="*/ 62 w 80"/>
                <a:gd name="T13" fmla="*/ 66 h 120"/>
                <a:gd name="T14" fmla="*/ 18 w 80"/>
                <a:gd name="T15" fmla="*/ 53 h 120"/>
                <a:gd name="T16" fmla="*/ 0 w 80"/>
                <a:gd name="T17" fmla="*/ 30 h 120"/>
                <a:gd name="T18" fmla="*/ 0 w 80"/>
                <a:gd name="T19" fmla="*/ 26 h 120"/>
                <a:gd name="T20" fmla="*/ 26 w 80"/>
                <a:gd name="T21" fmla="*/ 0 h 120"/>
                <a:gd name="T22" fmla="*/ 53 w 80"/>
                <a:gd name="T23" fmla="*/ 0 h 120"/>
                <a:gd name="T24" fmla="*/ 80 w 80"/>
                <a:gd name="T25" fmla="*/ 26 h 120"/>
                <a:gd name="T26" fmla="*/ 80 w 80"/>
                <a:gd name="T2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12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52">
              <a:extLst>
                <a:ext uri="{FF2B5EF4-FFF2-40B4-BE49-F238E27FC236}">
                  <a16:creationId xmlns="" xmlns:a16="http://schemas.microsoft.com/office/drawing/2014/main" id="{E4B76934-22D5-4325-AA13-C932599E3B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58401" y="2327275"/>
              <a:ext cx="0" cy="71438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Line 53">
              <a:extLst>
                <a:ext uri="{FF2B5EF4-FFF2-40B4-BE49-F238E27FC236}">
                  <a16:creationId xmlns="" xmlns:a16="http://schemas.microsoft.com/office/drawing/2014/main" id="{70DEECE6-16F8-4805-A5B2-A0B4EDA75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58401" y="2614613"/>
              <a:ext cx="0" cy="73025"/>
            </a:xfrm>
            <a:prstGeom prst="lin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Oval 54">
              <a:extLst>
                <a:ext uri="{FF2B5EF4-FFF2-40B4-BE49-F238E27FC236}">
                  <a16:creationId xmlns="" xmlns:a16="http://schemas.microsoft.com/office/drawing/2014/main" id="{4FA06A33-B803-4CDB-BF7C-9C6E0D28C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9951" y="2206625"/>
              <a:ext cx="595313" cy="576263"/>
            </a:xfrm>
            <a:prstGeom prst="ellipse">
              <a:avLst/>
            </a:prstGeom>
            <a:noFill/>
            <a:ln w="12700" cap="flat">
              <a:solidFill>
                <a:schemeClr val="accent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0227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15" grpId="0" animBg="1"/>
      <p:bldP spid="16" grpId="0" animBg="1"/>
      <p:bldP spid="14" grpId="0" animBg="1"/>
      <p:bldP spid="12" grpId="0" animBg="1"/>
      <p:bldP spid="13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 result for asu birdseye view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Arizona State University like?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29163" y="1956816"/>
            <a:ext cx="2651760" cy="2651760"/>
            <a:chOff x="529163" y="1408176"/>
            <a:chExt cx="2651760" cy="2651760"/>
          </a:xfrm>
        </p:grpSpPr>
        <p:sp>
          <p:nvSpPr>
            <p:cNvPr id="6" name="Oval 5"/>
            <p:cNvSpPr/>
            <p:nvPr/>
          </p:nvSpPr>
          <p:spPr>
            <a:xfrm>
              <a:off x="52916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95422" y="2257002"/>
              <a:ext cx="2519241" cy="8925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2600">
                  <a:solidFill>
                    <a:schemeClr val="bg1"/>
                  </a:solidFill>
                </a:rPr>
                <a:t>Public </a:t>
              </a:r>
              <a:br>
                <a:rPr lang="en-US" sz="2600">
                  <a:solidFill>
                    <a:schemeClr val="bg1"/>
                  </a:solidFill>
                </a:rPr>
              </a:br>
              <a:r>
                <a:rPr lang="en-US" sz="2600">
                  <a:solidFill>
                    <a:schemeClr val="bg1"/>
                  </a:solidFill>
                </a:rPr>
                <a:t>university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382091" y="1956816"/>
            <a:ext cx="2651760" cy="2651760"/>
            <a:chOff x="3382091" y="1408176"/>
            <a:chExt cx="2651760" cy="2651760"/>
          </a:xfrm>
        </p:grpSpPr>
        <p:sp>
          <p:nvSpPr>
            <p:cNvPr id="8" name="Oval 7"/>
            <p:cNvSpPr/>
            <p:nvPr/>
          </p:nvSpPr>
          <p:spPr>
            <a:xfrm>
              <a:off x="3382091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48350" y="2093578"/>
              <a:ext cx="2519241" cy="129266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2600">
                  <a:solidFill>
                    <a:schemeClr val="bg1"/>
                  </a:solidFill>
                </a:rPr>
                <a:t>98,000 students </a:t>
              </a:r>
              <a:br>
                <a:rPr lang="en-US" sz="2600">
                  <a:solidFill>
                    <a:schemeClr val="bg1"/>
                  </a:solidFill>
                </a:rPr>
              </a:br>
              <a:r>
                <a:rPr lang="en-US" sz="2600">
                  <a:solidFill>
                    <a:schemeClr val="bg1"/>
                  </a:solidFill>
                </a:rPr>
                <a:t>in 2017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257456" y="1956816"/>
            <a:ext cx="2651760" cy="2651760"/>
            <a:chOff x="6257456" y="1408176"/>
            <a:chExt cx="2651760" cy="2651760"/>
          </a:xfrm>
        </p:grpSpPr>
        <p:sp>
          <p:nvSpPr>
            <p:cNvPr id="10" name="Oval 9"/>
            <p:cNvSpPr/>
            <p:nvPr/>
          </p:nvSpPr>
          <p:spPr>
            <a:xfrm>
              <a:off x="6257456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23715" y="2093578"/>
              <a:ext cx="2519241" cy="129266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2600">
                  <a:solidFill>
                    <a:schemeClr val="bg1"/>
                  </a:solidFill>
                </a:rPr>
                <a:t>$541 million</a:t>
              </a:r>
            </a:p>
            <a:p>
              <a:pPr algn="ctr"/>
              <a:r>
                <a:rPr lang="en-US" sz="2600">
                  <a:solidFill>
                    <a:schemeClr val="bg1"/>
                  </a:solidFill>
                </a:rPr>
                <a:t>USD in research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110383" y="1956816"/>
            <a:ext cx="2651760" cy="2651760"/>
            <a:chOff x="9110383" y="1408176"/>
            <a:chExt cx="2651760" cy="2651760"/>
          </a:xfrm>
        </p:grpSpPr>
        <p:sp>
          <p:nvSpPr>
            <p:cNvPr id="12" name="Oval 11"/>
            <p:cNvSpPr/>
            <p:nvPr/>
          </p:nvSpPr>
          <p:spPr>
            <a:xfrm>
              <a:off x="911038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176642" y="2045692"/>
              <a:ext cx="2519241" cy="129266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2600">
                  <a:solidFill>
                    <a:schemeClr val="bg1"/>
                  </a:solidFill>
                </a:rPr>
                <a:t>Urban population </a:t>
              </a:r>
              <a:br>
                <a:rPr lang="en-US" sz="2600">
                  <a:solidFill>
                    <a:schemeClr val="bg1"/>
                  </a:solidFill>
                </a:rPr>
              </a:br>
              <a:r>
                <a:rPr lang="en-US" sz="2600">
                  <a:solidFill>
                    <a:schemeClr val="bg1"/>
                  </a:solidFill>
                </a:rPr>
                <a:t>4.5 million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583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olded Corner 71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Your Model?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48" name="Freeform 47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1628" y="1292375"/>
            <a:ext cx="3693113" cy="3077766"/>
            <a:chOff x="501628" y="1292375"/>
            <a:chExt cx="3693113" cy="3077766"/>
          </a:xfrm>
        </p:grpSpPr>
        <p:sp>
          <p:nvSpPr>
            <p:cNvPr id="38" name="Rectangle 37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1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559102" y="2514792"/>
              <a:ext cx="2635639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What is your </a:t>
              </a:r>
            </a:p>
            <a:p>
              <a:r>
                <a:rPr lang="en-US" sz="2000">
                  <a:solidFill>
                    <a:schemeClr val="bg1"/>
                  </a:solidFill>
                </a:rPr>
                <a:t>Fee / Tuition model?  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41" name="Rectangle 4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2">
                    <a:alpha val="6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2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223668" y="2514792"/>
              <a:ext cx="2646409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How much revenue </a:t>
              </a:r>
              <a:br>
                <a:rPr lang="en-US" sz="2000">
                  <a:solidFill>
                    <a:schemeClr val="bg1"/>
                  </a:solidFill>
                </a:rPr>
              </a:br>
              <a:r>
                <a:rPr lang="en-US" sz="2000">
                  <a:solidFill>
                    <a:schemeClr val="bg1"/>
                  </a:solidFill>
                </a:rPr>
                <a:t>can you generate?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22494" y="1292375"/>
            <a:ext cx="3591874" cy="3077766"/>
            <a:chOff x="7922494" y="1292375"/>
            <a:chExt cx="3591874" cy="3077766"/>
          </a:xfrm>
        </p:grpSpPr>
        <p:sp>
          <p:nvSpPr>
            <p:cNvPr id="44" name="Rectangle 43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chemeClr val="accent4">
                    <a:alpha val="68000"/>
                  </a:schemeClr>
                </a:gs>
                <a:gs pos="99000">
                  <a:schemeClr val="accent4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3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928158" y="2514792"/>
              <a:ext cx="2586210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How will it be distributed?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911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11" r="-74" b="585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34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99397" y="1302552"/>
            <a:ext cx="2678938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0" b="1">
                <a:solidFill>
                  <a:schemeClr val="bg1">
                    <a:alpha val="70000"/>
                  </a:schemeClr>
                </a:solidFill>
              </a:rPr>
              <a:t>Q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93202" y="1302552"/>
            <a:ext cx="2499402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0" b="1">
                <a:solidFill>
                  <a:schemeClr val="bg1">
                    <a:alpha val="70000"/>
                  </a:schemeClr>
                </a:solidFill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26891" y="1302552"/>
            <a:ext cx="2499402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0" b="1">
                <a:solidFill>
                  <a:schemeClr val="bg1">
                    <a:alpha val="50000"/>
                  </a:schemeClr>
                </a:solidFill>
              </a:rPr>
              <a:t>&amp;</a:t>
            </a:r>
          </a:p>
        </p:txBody>
      </p:sp>
    </p:spTree>
    <p:extLst>
      <p:ext uri="{BB962C8B-B14F-4D97-AF65-F5344CB8AC3E}">
        <p14:creationId xmlns:p14="http://schemas.microsoft.com/office/powerpoint/2010/main" val="64122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3880" y="1662756"/>
            <a:ext cx="11064240" cy="2387600"/>
          </a:xfrm>
        </p:spPr>
        <p:txBody>
          <a:bodyPr>
            <a:normAutofit/>
          </a:bodyPr>
          <a:lstStyle/>
          <a:p>
            <a:r>
              <a:rPr lang="en-US" sz="9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37010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31" r="-1" b="152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Arizona State University known for?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985" y="1806690"/>
            <a:ext cx="3232029" cy="389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1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rot="16200000" flipH="1" flipV="1">
            <a:off x="1683975" y="3382265"/>
            <a:ext cx="5215717" cy="1"/>
          </a:xfrm>
          <a:prstGeom prst="line">
            <a:avLst/>
          </a:prstGeom>
          <a:ln w="38100">
            <a:solidFill>
              <a:schemeClr val="tx1">
                <a:lumMod val="20000"/>
                <a:lumOff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30563" y="3711450"/>
            <a:ext cx="18117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>
                <a:solidFill>
                  <a:schemeClr val="accent3"/>
                </a:solidFill>
              </a:rPr>
              <a:t>175</a:t>
            </a:r>
            <a:r>
              <a:rPr lang="en-US" sz="5400" b="1">
                <a:solidFill>
                  <a:schemeClr val="accent3"/>
                </a:solidFill>
              </a:rPr>
              <a:t> </a:t>
            </a:r>
            <a:endParaRPr lang="en-US" sz="1600"/>
          </a:p>
        </p:txBody>
      </p:sp>
      <p:sp>
        <p:nvSpPr>
          <p:cNvPr id="6" name="Rectangle 5"/>
          <p:cNvSpPr/>
          <p:nvPr/>
        </p:nvSpPr>
        <p:spPr>
          <a:xfrm>
            <a:off x="1102136" y="4691430"/>
            <a:ext cx="25871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pc="300">
                <a:solidFill>
                  <a:schemeClr val="tx2"/>
                </a:solidFill>
              </a:rPr>
              <a:t>FULLY ONLINE </a:t>
            </a:r>
            <a:br>
              <a:rPr lang="en-US" spc="300">
                <a:solidFill>
                  <a:schemeClr val="tx2"/>
                </a:solidFill>
              </a:rPr>
            </a:br>
            <a:r>
              <a:rPr lang="en-US" spc="300">
                <a:solidFill>
                  <a:schemeClr val="tx2"/>
                </a:solidFill>
              </a:rPr>
              <a:t>DEGREES </a:t>
            </a:r>
            <a:br>
              <a:rPr lang="en-US" spc="300">
                <a:solidFill>
                  <a:schemeClr val="tx2"/>
                </a:solidFill>
              </a:rPr>
            </a:br>
            <a:r>
              <a:rPr lang="en-US" spc="300">
                <a:solidFill>
                  <a:schemeClr val="tx2"/>
                </a:solidFill>
              </a:rPr>
              <a:t>&amp; CERTIFICATES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53" y="1106858"/>
            <a:ext cx="2299064" cy="2139897"/>
          </a:xfrm>
          <a:prstGeom prst="rect">
            <a:avLst/>
          </a:prstGeom>
        </p:spPr>
      </p:pic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636405763"/>
              </p:ext>
            </p:extLst>
          </p:nvPr>
        </p:nvGraphicFramePr>
        <p:xfrm>
          <a:off x="5022364" y="1517904"/>
          <a:ext cx="6437376" cy="4465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23452" y="887402"/>
            <a:ext cx="283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Students Enrolled / Year</a:t>
            </a:r>
          </a:p>
        </p:txBody>
      </p:sp>
    </p:spTree>
    <p:extLst>
      <p:ext uri="{BB962C8B-B14F-4D97-AF65-F5344CB8AC3E}">
        <p14:creationId xmlns:p14="http://schemas.microsoft.com/office/powerpoint/2010/main" val="144244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Revenue</a:t>
            </a:r>
            <a:endParaRPr lang="en-US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1221705"/>
              </p:ext>
            </p:extLst>
          </p:nvPr>
        </p:nvGraphicFramePr>
        <p:xfrm>
          <a:off x="2150132" y="1764792"/>
          <a:ext cx="8174736" cy="4233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72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5" r="13131" b="138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6810" y="1622263"/>
            <a:ext cx="5613991" cy="4543823"/>
          </a:xfrm>
          <a:prstGeom prst="rect">
            <a:avLst/>
          </a:prstGeom>
          <a:gradFill>
            <a:gsLst>
              <a:gs pos="0">
                <a:schemeClr val="accent2"/>
              </a:gs>
              <a:gs pos="64000">
                <a:srgbClr val="4EBAAB">
                  <a:alpha val="68000"/>
                </a:srgbClr>
              </a:gs>
              <a:gs pos="100000">
                <a:schemeClr val="accent3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53879" y="2267014"/>
            <a:ext cx="44798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800" b="1">
                <a:solidFill>
                  <a:schemeClr val="bg1"/>
                </a:solidFill>
                <a:effectLst>
                  <a:outerShdw blurRad="25400" dist="254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z="8000"/>
              <a:t>ARE YOU READY?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786810" y="517599"/>
            <a:ext cx="11283950" cy="825500"/>
          </a:xfrm>
        </p:spPr>
        <p:txBody>
          <a:bodyPr>
            <a:normAutofit/>
          </a:bodyPr>
          <a:lstStyle/>
          <a:p>
            <a:r>
              <a:rPr lang="en-US" sz="2800" b="1"/>
              <a:t>So You Want to Build an Online Program...</a:t>
            </a:r>
          </a:p>
        </p:txBody>
      </p:sp>
    </p:spTree>
    <p:extLst>
      <p:ext uri="{BB962C8B-B14F-4D97-AF65-F5344CB8AC3E}">
        <p14:creationId xmlns:p14="http://schemas.microsoft.com/office/powerpoint/2010/main" val="151477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olded Corner 71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name="adj" fmla="val 3035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3900A7A4-1C88-4CD7-9EBA-F118CBD20E67}"/>
              </a:ext>
            </a:extLst>
          </p:cNvPr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48" name="Freeform 47">
              <a:extLst>
                <a:ext uri="{FF2B5EF4-FFF2-40B4-BE49-F238E27FC236}">
                  <a16:creationId xmlns="" xmlns:a16="http://schemas.microsoft.com/office/drawing/2014/main" id="{7C0CEF5A-F215-4B71-80C9-AE85E8DE4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1838" y="2759075"/>
              <a:ext cx="149225" cy="142875"/>
            </a:xfrm>
            <a:custGeom>
              <a:avLst/>
              <a:gdLst>
                <a:gd name="T0" fmla="*/ 94 w 94"/>
                <a:gd name="T1" fmla="*/ 0 h 90"/>
                <a:gd name="T2" fmla="*/ 0 w 94"/>
                <a:gd name="T3" fmla="*/ 0 h 90"/>
                <a:gd name="T4" fmla="*/ 0 w 94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0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="" xmlns:a16="http://schemas.microsoft.com/office/drawing/2014/main" id="{C1105CEA-F5F2-4BB1-8497-A0D66B1D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5950" y="1917700"/>
              <a:ext cx="998538" cy="757238"/>
            </a:xfrm>
            <a:custGeom>
              <a:avLst/>
              <a:gdLst>
                <a:gd name="T0" fmla="*/ 47 w 536"/>
                <a:gd name="T1" fmla="*/ 421 h 421"/>
                <a:gd name="T2" fmla="*/ 105 w 536"/>
                <a:gd name="T3" fmla="*/ 109 h 421"/>
                <a:gd name="T4" fmla="*/ 500 w 536"/>
                <a:gd name="T5" fmla="*/ 109 h 421"/>
                <a:gd name="T6" fmla="*/ 536 w 536"/>
                <a:gd name="T7" fmla="*/ 145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="" xmlns:a16="http://schemas.microsoft.com/office/drawing/2014/main" id="{779B71C9-3DE1-4CCB-A341-AF6EBC0B1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0" y="2266950"/>
              <a:ext cx="998538" cy="755650"/>
            </a:xfrm>
            <a:custGeom>
              <a:avLst/>
              <a:gdLst>
                <a:gd name="T0" fmla="*/ 489 w 536"/>
                <a:gd name="T1" fmla="*/ 0 h 421"/>
                <a:gd name="T2" fmla="*/ 431 w 536"/>
                <a:gd name="T3" fmla="*/ 312 h 421"/>
                <a:gd name="T4" fmla="*/ 36 w 536"/>
                <a:gd name="T5" fmla="*/ 312 h 421"/>
                <a:gd name="T6" fmla="*/ 0 w 536"/>
                <a:gd name="T7" fmla="*/ 27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421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="" xmlns:a16="http://schemas.microsoft.com/office/drawing/2014/main" id="{B966073D-378C-4F78-8F33-0DF49987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75" y="2039938"/>
              <a:ext cx="149225" cy="144463"/>
            </a:xfrm>
            <a:custGeom>
              <a:avLst/>
              <a:gdLst>
                <a:gd name="T0" fmla="*/ 0 w 94"/>
                <a:gd name="T1" fmla="*/ 91 h 91"/>
                <a:gd name="T2" fmla="*/ 94 w 94"/>
                <a:gd name="T3" fmla="*/ 91 h 91"/>
                <a:gd name="T4" fmla="*/ 94 w 94"/>
                <a:gd name="T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91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="" xmlns:a16="http://schemas.microsoft.com/office/drawing/2014/main" id="{16AC51D0-5F11-4B58-A3F9-45C3B20F3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9488" y="2184400"/>
              <a:ext cx="447675" cy="574675"/>
            </a:xfrm>
            <a:custGeom>
              <a:avLst/>
              <a:gdLst>
                <a:gd name="T0" fmla="*/ 0 w 282"/>
                <a:gd name="T1" fmla="*/ 0 h 362"/>
                <a:gd name="T2" fmla="*/ 203 w 282"/>
                <a:gd name="T3" fmla="*/ 0 h 362"/>
                <a:gd name="T4" fmla="*/ 282 w 282"/>
                <a:gd name="T5" fmla="*/ 74 h 362"/>
                <a:gd name="T6" fmla="*/ 282 w 282"/>
                <a:gd name="T7" fmla="*/ 362 h 362"/>
                <a:gd name="T8" fmla="*/ 0 w 282"/>
                <a:gd name="T9" fmla="*/ 362 h 362"/>
                <a:gd name="T10" fmla="*/ 0 w 282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36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2">
              <a:extLst>
                <a:ext uri="{FF2B5EF4-FFF2-40B4-BE49-F238E27FC236}">
                  <a16:creationId xmlns="" xmlns:a16="http://schemas.microsoft.com/office/drawing/2014/main" id="{3A0C3B7F-9E7D-4639-B057-E9134E2F2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230438"/>
              <a:ext cx="98425" cy="96838"/>
            </a:xfrm>
            <a:custGeom>
              <a:avLst/>
              <a:gdLst>
                <a:gd name="T0" fmla="*/ 62 w 62"/>
                <a:gd name="T1" fmla="*/ 61 h 61"/>
                <a:gd name="T2" fmla="*/ 0 w 62"/>
                <a:gd name="T3" fmla="*/ 61 h 61"/>
                <a:gd name="T4" fmla="*/ 0 w 62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1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3">
              <a:extLst>
                <a:ext uri="{FF2B5EF4-FFF2-40B4-BE49-F238E27FC236}">
                  <a16:creationId xmlns="" xmlns:a16="http://schemas.microsoft.com/office/drawing/2014/main" id="{0ACE8318-9ACA-4FFB-AA7E-F08F61AC2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4900" y="2471738"/>
              <a:ext cx="0" cy="19050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4">
              <a:extLst>
                <a:ext uri="{FF2B5EF4-FFF2-40B4-BE49-F238E27FC236}">
                  <a16:creationId xmlns="" xmlns:a16="http://schemas.microsoft.com/office/drawing/2014/main" id="{C4FB758C-3344-4B7C-8443-844C1EEEF2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3325" y="2566988"/>
              <a:ext cx="0" cy="95250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5">
              <a:extLst>
                <a:ext uri="{FF2B5EF4-FFF2-40B4-BE49-F238E27FC236}">
                  <a16:creationId xmlns="" xmlns:a16="http://schemas.microsoft.com/office/drawing/2014/main" id="{6DC90560-52DE-43EC-80BF-A907A22E04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1750" y="2517775"/>
              <a:ext cx="0" cy="144463"/>
            </a:xfrm>
            <a:prstGeom prst="line">
              <a:avLst/>
            </a:prstGeom>
            <a:noFill/>
            <a:ln w="1270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300">
                <a:solidFill>
                  <a:schemeClr val="tx2"/>
                </a:solidFill>
              </a:rPr>
              <a:t>ACTIVITY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1628" y="1292375"/>
            <a:ext cx="3772229" cy="3077766"/>
            <a:chOff x="501628" y="1292375"/>
            <a:chExt cx="3772229" cy="3077766"/>
          </a:xfrm>
        </p:grpSpPr>
        <p:sp>
          <p:nvSpPr>
            <p:cNvPr id="38" name="Rectangle 37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8000"/>
                  </a:srgbClr>
                </a:gs>
                <a:gs pos="100000">
                  <a:schemeClr val="accent3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1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38218" y="2514792"/>
              <a:ext cx="2635639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Mission?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41" name="Rectangle 4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chemeClr val="accent2">
                    <a:alpha val="68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2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05022" y="2514792"/>
              <a:ext cx="2646409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Motivation?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22494" y="1292375"/>
            <a:ext cx="3591873" cy="3077766"/>
            <a:chOff x="7922494" y="1292375"/>
            <a:chExt cx="3591873" cy="3077766"/>
          </a:xfrm>
        </p:grpSpPr>
        <p:sp>
          <p:nvSpPr>
            <p:cNvPr id="44" name="Rectangle 43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chemeClr val="accent4">
                    <a:alpha val="68000"/>
                  </a:schemeClr>
                </a:gs>
                <a:gs pos="99000">
                  <a:schemeClr val="accent4">
                    <a:alpha val="0"/>
                  </a:schemeClr>
                </a:gs>
              </a:gsLst>
              <a:lin ang="14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9500" b="1">
                  <a:solidFill>
                    <a:schemeClr val="bg1">
                      <a:alpha val="25000"/>
                    </a:schemeClr>
                  </a:solidFill>
                </a:rPr>
                <a:t>3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412692" y="2514792"/>
              <a:ext cx="2886762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Target Market?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8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9">
      <a:dk1>
        <a:srgbClr val="373737"/>
      </a:dk1>
      <a:lt1>
        <a:srgbClr val="FFFFFF"/>
      </a:lt1>
      <a:dk2>
        <a:srgbClr val="878787"/>
      </a:dk2>
      <a:lt2>
        <a:srgbClr val="E7E6E6"/>
      </a:lt2>
      <a:accent1>
        <a:srgbClr val="001698"/>
      </a:accent1>
      <a:accent2>
        <a:srgbClr val="6AD8E8"/>
      </a:accent2>
      <a:accent3>
        <a:srgbClr val="4EBAAB"/>
      </a:accent3>
      <a:accent4>
        <a:srgbClr val="FE9D79"/>
      </a:accent4>
      <a:accent5>
        <a:srgbClr val="F7577B"/>
      </a:accent5>
      <a:accent6>
        <a:srgbClr val="000000"/>
      </a:accent6>
      <a:hlink>
        <a:srgbClr val="FEFB00"/>
      </a:hlink>
      <a:folHlink>
        <a:srgbClr val="C6C6C6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22546</TotalTime>
  <Words>1238</Words>
  <Application>Microsoft Macintosh PowerPoint</Application>
  <PresentationFormat>Widescreen</PresentationFormat>
  <Paragraphs>423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Calibri</vt:lpstr>
      <vt:lpstr>Arial</vt:lpstr>
      <vt:lpstr>Office Theme</vt:lpstr>
      <vt:lpstr>Online Program Development</vt:lpstr>
      <vt:lpstr>Kari  Barlow</vt:lpstr>
      <vt:lpstr>Where is Arizona State University?</vt:lpstr>
      <vt:lpstr>What is Arizona State University like?</vt:lpstr>
      <vt:lpstr>What is Arizona State University known for?</vt:lpstr>
      <vt:lpstr>PowerPoint Presentation</vt:lpstr>
      <vt:lpstr>Revenue</vt:lpstr>
      <vt:lpstr>So You Want to Build an Online Program...</vt:lpstr>
      <vt:lpstr>PowerPoint Presentation</vt:lpstr>
      <vt:lpstr>Building the Online Organization</vt:lpstr>
      <vt:lpstr>Organization Chart</vt:lpstr>
      <vt:lpstr>Academic Calendar</vt:lpstr>
      <vt:lpstr>Course Carousel</vt:lpstr>
      <vt:lpstr>Course Carousel</vt:lpstr>
      <vt:lpstr>Course Carousel</vt:lpstr>
      <vt:lpstr>Course Carousel</vt:lpstr>
      <vt:lpstr>Course Carousel</vt:lpstr>
      <vt:lpstr>Course Carousel</vt:lpstr>
      <vt:lpstr>Program Selection &amp; Implementation</vt:lpstr>
      <vt:lpstr>Program Selection &amp; Implementation</vt:lpstr>
      <vt:lpstr>Building the Courses</vt:lpstr>
      <vt:lpstr>Marketing Launch</vt:lpstr>
      <vt:lpstr>Know Your Audience</vt:lpstr>
      <vt:lpstr>Teaching at Scale</vt:lpstr>
      <vt:lpstr>Student Lifecycle</vt:lpstr>
      <vt:lpstr>Online Program Management Decisions</vt:lpstr>
      <vt:lpstr>Student Services</vt:lpstr>
      <vt:lpstr>Student Services</vt:lpstr>
      <vt:lpstr>PowerPoint Presentation</vt:lpstr>
      <vt:lpstr>PowerPoint Presentation</vt:lpstr>
      <vt:lpstr>Understand Your Technology Environment</vt:lpstr>
      <vt:lpstr>The Funnel</vt:lpstr>
      <vt:lpstr>Enrollment Planning</vt:lpstr>
      <vt:lpstr>Retention</vt:lpstr>
      <vt:lpstr>Student Population</vt:lpstr>
      <vt:lpstr>Coaching / Partner Activities</vt:lpstr>
      <vt:lpstr>Track Everything</vt:lpstr>
      <vt:lpstr>Revenue Share Model</vt:lpstr>
      <vt:lpstr>Fee for Service Model</vt:lpstr>
      <vt:lpstr>What Is Your Model?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Allison Webster</dc:creator>
  <cp:lastModifiedBy>Allison Webster</cp:lastModifiedBy>
  <cp:revision>218</cp:revision>
  <dcterms:created xsi:type="dcterms:W3CDTF">2019-05-13T19:08:34Z</dcterms:created>
  <dcterms:modified xsi:type="dcterms:W3CDTF">2019-05-29T14:55:16Z</dcterms:modified>
</cp:coreProperties>
</file>